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345" r:id="rId2"/>
    <p:sldId id="257" r:id="rId3"/>
    <p:sldId id="346" r:id="rId4"/>
    <p:sldId id="347" r:id="rId5"/>
    <p:sldId id="348" r:id="rId6"/>
    <p:sldId id="349" r:id="rId7"/>
    <p:sldId id="350" r:id="rId8"/>
    <p:sldId id="351" r:id="rId9"/>
    <p:sldId id="352" r:id="rId10"/>
    <p:sldId id="353" r:id="rId11"/>
    <p:sldId id="365" r:id="rId12"/>
    <p:sldId id="354" r:id="rId13"/>
    <p:sldId id="355" r:id="rId14"/>
    <p:sldId id="356" r:id="rId15"/>
    <p:sldId id="357" r:id="rId16"/>
    <p:sldId id="358" r:id="rId17"/>
    <p:sldId id="359" r:id="rId18"/>
    <p:sldId id="366" r:id="rId19"/>
    <p:sldId id="360" r:id="rId20"/>
    <p:sldId id="361" r:id="rId21"/>
    <p:sldId id="362" r:id="rId22"/>
    <p:sldId id="367" r:id="rId23"/>
    <p:sldId id="300" r:id="rId24"/>
    <p:sldId id="336" r:id="rId25"/>
    <p:sldId id="301" r:id="rId26"/>
    <p:sldId id="363" r:id="rId27"/>
    <p:sldId id="364" r:id="rId28"/>
    <p:sldId id="344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DB1"/>
    <a:srgbClr val="FFCCCC"/>
    <a:srgbClr val="FFCCFF"/>
    <a:srgbClr val="000000"/>
    <a:srgbClr val="0000CC"/>
    <a:srgbClr val="FF0066"/>
    <a:srgbClr val="FF9933"/>
    <a:srgbClr val="FF6600"/>
    <a:srgbClr val="FF66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69" d="100"/>
          <a:sy n="69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3241D6-C83E-48EA-B702-7C2EF5017630}" type="doc">
      <dgm:prSet loTypeId="urn:microsoft.com/office/officeart/2005/8/layout/cycle2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F11A07AF-3851-4FDC-8469-3DB733A1439B}">
      <dgm:prSet phldrT="[Texto]"/>
      <dgm:spPr/>
      <dgm:t>
        <a:bodyPr/>
        <a:lstStyle/>
        <a:p>
          <a:r>
            <a:rPr lang="pt-BR" dirty="0" smtClean="0"/>
            <a:t>Define</a:t>
          </a:r>
          <a:endParaRPr lang="pt-BR" dirty="0"/>
        </a:p>
      </dgm:t>
    </dgm:pt>
    <dgm:pt modelId="{0744FCA5-F61E-4474-81CB-9FB16F33E74A}" type="parTrans" cxnId="{CA082B95-388D-4645-89AE-0636902A060C}">
      <dgm:prSet/>
      <dgm:spPr/>
      <dgm:t>
        <a:bodyPr/>
        <a:lstStyle/>
        <a:p>
          <a:endParaRPr lang="pt-BR"/>
        </a:p>
      </dgm:t>
    </dgm:pt>
    <dgm:pt modelId="{C0E9F7B8-6E7D-4941-82E6-3F77080DA683}" type="sibTrans" cxnId="{CA082B95-388D-4645-89AE-0636902A060C}">
      <dgm:prSet/>
      <dgm:spPr/>
      <dgm:t>
        <a:bodyPr/>
        <a:lstStyle/>
        <a:p>
          <a:endParaRPr lang="pt-BR"/>
        </a:p>
      </dgm:t>
    </dgm:pt>
    <dgm:pt modelId="{D18133F1-75C2-4EA6-A934-90029DDF27E3}">
      <dgm:prSet phldrT="[Texto]"/>
      <dgm:spPr/>
      <dgm:t>
        <a:bodyPr/>
        <a:lstStyle/>
        <a:p>
          <a:r>
            <a:rPr lang="pt-BR" dirty="0" smtClean="0"/>
            <a:t>Mede</a:t>
          </a:r>
          <a:endParaRPr lang="pt-BR" dirty="0"/>
        </a:p>
      </dgm:t>
    </dgm:pt>
    <dgm:pt modelId="{F4943489-97B0-484B-989B-B9FDFD30A081}" type="parTrans" cxnId="{0550B268-8DCC-433A-8F98-822FF7582A9B}">
      <dgm:prSet/>
      <dgm:spPr/>
      <dgm:t>
        <a:bodyPr/>
        <a:lstStyle/>
        <a:p>
          <a:endParaRPr lang="pt-BR"/>
        </a:p>
      </dgm:t>
    </dgm:pt>
    <dgm:pt modelId="{49D6B8FC-BE8B-45E5-A0EB-6123FB4BE219}" type="sibTrans" cxnId="{0550B268-8DCC-433A-8F98-822FF7582A9B}">
      <dgm:prSet/>
      <dgm:spPr/>
      <dgm:t>
        <a:bodyPr/>
        <a:lstStyle/>
        <a:p>
          <a:endParaRPr lang="pt-BR"/>
        </a:p>
      </dgm:t>
    </dgm:pt>
    <dgm:pt modelId="{8977AA4F-D5E6-45DC-8784-C1AC4115C94D}">
      <dgm:prSet phldrT="[Texto]"/>
      <dgm:spPr/>
      <dgm:t>
        <a:bodyPr/>
        <a:lstStyle/>
        <a:p>
          <a:r>
            <a:rPr lang="pt-BR" dirty="0" smtClean="0"/>
            <a:t>Analisa</a:t>
          </a:r>
          <a:endParaRPr lang="pt-BR" dirty="0"/>
        </a:p>
      </dgm:t>
    </dgm:pt>
    <dgm:pt modelId="{26F3CF56-674B-4D36-8918-C60B7686F513}" type="parTrans" cxnId="{4CE0F448-2F76-4956-81C4-BD0CA5A9CAAC}">
      <dgm:prSet/>
      <dgm:spPr/>
      <dgm:t>
        <a:bodyPr/>
        <a:lstStyle/>
        <a:p>
          <a:endParaRPr lang="pt-BR"/>
        </a:p>
      </dgm:t>
    </dgm:pt>
    <dgm:pt modelId="{C0A68914-E142-4B56-A2A3-902010CF0AB0}" type="sibTrans" cxnId="{4CE0F448-2F76-4956-81C4-BD0CA5A9CAAC}">
      <dgm:prSet/>
      <dgm:spPr/>
      <dgm:t>
        <a:bodyPr/>
        <a:lstStyle/>
        <a:p>
          <a:endParaRPr lang="pt-BR"/>
        </a:p>
      </dgm:t>
    </dgm:pt>
    <dgm:pt modelId="{DB30860A-A15E-4A51-BF69-41DD9E5B948F}">
      <dgm:prSet phldrT="[Texto]"/>
      <dgm:spPr/>
      <dgm:t>
        <a:bodyPr/>
        <a:lstStyle/>
        <a:p>
          <a:r>
            <a:rPr lang="pt-BR" dirty="0" smtClean="0"/>
            <a:t>Melhora</a:t>
          </a:r>
          <a:endParaRPr lang="pt-BR" dirty="0"/>
        </a:p>
      </dgm:t>
    </dgm:pt>
    <dgm:pt modelId="{3596BBD5-6553-4026-B07F-17E84FE76BF6}" type="parTrans" cxnId="{AAC38ADE-9161-4408-A55A-32F127531385}">
      <dgm:prSet/>
      <dgm:spPr/>
      <dgm:t>
        <a:bodyPr/>
        <a:lstStyle/>
        <a:p>
          <a:endParaRPr lang="pt-BR"/>
        </a:p>
      </dgm:t>
    </dgm:pt>
    <dgm:pt modelId="{AD8B8415-AFC6-4E84-98AA-7BBD117E2613}" type="sibTrans" cxnId="{AAC38ADE-9161-4408-A55A-32F127531385}">
      <dgm:prSet/>
      <dgm:spPr/>
      <dgm:t>
        <a:bodyPr/>
        <a:lstStyle/>
        <a:p>
          <a:endParaRPr lang="pt-BR"/>
        </a:p>
      </dgm:t>
    </dgm:pt>
    <dgm:pt modelId="{CB838293-A786-4DC6-9541-42789AAB11F1}">
      <dgm:prSet phldrT="[Texto]"/>
      <dgm:spPr/>
      <dgm:t>
        <a:bodyPr/>
        <a:lstStyle/>
        <a:p>
          <a:r>
            <a:rPr lang="pt-BR" dirty="0" smtClean="0"/>
            <a:t>Controla</a:t>
          </a:r>
          <a:endParaRPr lang="pt-BR" dirty="0"/>
        </a:p>
      </dgm:t>
    </dgm:pt>
    <dgm:pt modelId="{6AB40263-E4A8-4030-9553-B94A81A8C379}" type="parTrans" cxnId="{0368D66B-D968-4B7E-A56E-CAE8AE4707AC}">
      <dgm:prSet/>
      <dgm:spPr/>
      <dgm:t>
        <a:bodyPr/>
        <a:lstStyle/>
        <a:p>
          <a:endParaRPr lang="pt-BR"/>
        </a:p>
      </dgm:t>
    </dgm:pt>
    <dgm:pt modelId="{53689CF4-1870-44C9-A837-1C31FFBE2847}" type="sibTrans" cxnId="{0368D66B-D968-4B7E-A56E-CAE8AE4707AC}">
      <dgm:prSet/>
      <dgm:spPr/>
      <dgm:t>
        <a:bodyPr/>
        <a:lstStyle/>
        <a:p>
          <a:endParaRPr lang="pt-BR"/>
        </a:p>
      </dgm:t>
    </dgm:pt>
    <dgm:pt modelId="{239205C8-050D-4EC3-952B-1BAD20DEA57B}" type="pres">
      <dgm:prSet presAssocID="{F63241D6-C83E-48EA-B702-7C2EF501763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DF8766D-A2CB-4FC5-9A7A-0F0325B4B1D5}" type="pres">
      <dgm:prSet presAssocID="{F11A07AF-3851-4FDC-8469-3DB733A1439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71C1F48-5601-4B2E-9F7F-57B4301E8CBC}" type="pres">
      <dgm:prSet presAssocID="{C0E9F7B8-6E7D-4941-82E6-3F77080DA683}" presName="sibTrans" presStyleLbl="sibTrans2D1" presStyleIdx="0" presStyleCnt="5"/>
      <dgm:spPr/>
      <dgm:t>
        <a:bodyPr/>
        <a:lstStyle/>
        <a:p>
          <a:endParaRPr lang="pt-BR"/>
        </a:p>
      </dgm:t>
    </dgm:pt>
    <dgm:pt modelId="{61AB8E61-C98F-413E-8C34-1CAD348FFD7B}" type="pres">
      <dgm:prSet presAssocID="{C0E9F7B8-6E7D-4941-82E6-3F77080DA683}" presName="connectorText" presStyleLbl="sibTrans2D1" presStyleIdx="0" presStyleCnt="5"/>
      <dgm:spPr/>
      <dgm:t>
        <a:bodyPr/>
        <a:lstStyle/>
        <a:p>
          <a:endParaRPr lang="pt-BR"/>
        </a:p>
      </dgm:t>
    </dgm:pt>
    <dgm:pt modelId="{4C9A0EB7-3D21-4C42-8307-7DBE6E7F7715}" type="pres">
      <dgm:prSet presAssocID="{D18133F1-75C2-4EA6-A934-90029DDF27E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415C992-F890-4AA0-A5CB-23B450C249D9}" type="pres">
      <dgm:prSet presAssocID="{49D6B8FC-BE8B-45E5-A0EB-6123FB4BE219}" presName="sibTrans" presStyleLbl="sibTrans2D1" presStyleIdx="1" presStyleCnt="5"/>
      <dgm:spPr/>
      <dgm:t>
        <a:bodyPr/>
        <a:lstStyle/>
        <a:p>
          <a:endParaRPr lang="pt-BR"/>
        </a:p>
      </dgm:t>
    </dgm:pt>
    <dgm:pt modelId="{FA1C2EB5-0259-4B7A-9D81-6505B7759A84}" type="pres">
      <dgm:prSet presAssocID="{49D6B8FC-BE8B-45E5-A0EB-6123FB4BE219}" presName="connectorText" presStyleLbl="sibTrans2D1" presStyleIdx="1" presStyleCnt="5"/>
      <dgm:spPr/>
      <dgm:t>
        <a:bodyPr/>
        <a:lstStyle/>
        <a:p>
          <a:endParaRPr lang="pt-BR"/>
        </a:p>
      </dgm:t>
    </dgm:pt>
    <dgm:pt modelId="{06B0D56C-D195-483D-A074-947704BF68E3}" type="pres">
      <dgm:prSet presAssocID="{8977AA4F-D5E6-45DC-8784-C1AC4115C94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A49F682-616C-4C19-B56E-E6CC6562E3DB}" type="pres">
      <dgm:prSet presAssocID="{C0A68914-E142-4B56-A2A3-902010CF0AB0}" presName="sibTrans" presStyleLbl="sibTrans2D1" presStyleIdx="2" presStyleCnt="5"/>
      <dgm:spPr/>
      <dgm:t>
        <a:bodyPr/>
        <a:lstStyle/>
        <a:p>
          <a:endParaRPr lang="pt-BR"/>
        </a:p>
      </dgm:t>
    </dgm:pt>
    <dgm:pt modelId="{7B7759B9-C8A7-43E6-A165-B6302C81A458}" type="pres">
      <dgm:prSet presAssocID="{C0A68914-E142-4B56-A2A3-902010CF0AB0}" presName="connectorText" presStyleLbl="sibTrans2D1" presStyleIdx="2" presStyleCnt="5"/>
      <dgm:spPr/>
      <dgm:t>
        <a:bodyPr/>
        <a:lstStyle/>
        <a:p>
          <a:endParaRPr lang="pt-BR"/>
        </a:p>
      </dgm:t>
    </dgm:pt>
    <dgm:pt modelId="{980F9EAE-F3F7-40D8-96E3-72096C760A2B}" type="pres">
      <dgm:prSet presAssocID="{DB30860A-A15E-4A51-BF69-41DD9E5B948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22E0BCC-8CB0-496F-9758-9EB88D517CF9}" type="pres">
      <dgm:prSet presAssocID="{AD8B8415-AFC6-4E84-98AA-7BBD117E2613}" presName="sibTrans" presStyleLbl="sibTrans2D1" presStyleIdx="3" presStyleCnt="5"/>
      <dgm:spPr/>
      <dgm:t>
        <a:bodyPr/>
        <a:lstStyle/>
        <a:p>
          <a:endParaRPr lang="pt-BR"/>
        </a:p>
      </dgm:t>
    </dgm:pt>
    <dgm:pt modelId="{24029CA0-9DDE-43D7-9163-2D97513F89B1}" type="pres">
      <dgm:prSet presAssocID="{AD8B8415-AFC6-4E84-98AA-7BBD117E2613}" presName="connectorText" presStyleLbl="sibTrans2D1" presStyleIdx="3" presStyleCnt="5"/>
      <dgm:spPr/>
      <dgm:t>
        <a:bodyPr/>
        <a:lstStyle/>
        <a:p>
          <a:endParaRPr lang="pt-BR"/>
        </a:p>
      </dgm:t>
    </dgm:pt>
    <dgm:pt modelId="{B34D8FC3-CADC-4A58-87D6-98BF68BE5590}" type="pres">
      <dgm:prSet presAssocID="{CB838293-A786-4DC6-9541-42789AAB11F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A0D13CE-1C71-41DA-A5FE-82DD1CAAF675}" type="pres">
      <dgm:prSet presAssocID="{53689CF4-1870-44C9-A837-1C31FFBE2847}" presName="sibTrans" presStyleLbl="sibTrans2D1" presStyleIdx="4" presStyleCnt="5"/>
      <dgm:spPr/>
      <dgm:t>
        <a:bodyPr/>
        <a:lstStyle/>
        <a:p>
          <a:endParaRPr lang="pt-BR"/>
        </a:p>
      </dgm:t>
    </dgm:pt>
    <dgm:pt modelId="{E8FBE651-BAA5-45BC-AD73-9832398FCDEC}" type="pres">
      <dgm:prSet presAssocID="{53689CF4-1870-44C9-A837-1C31FFBE2847}" presName="connectorText" presStyleLbl="sibTrans2D1" presStyleIdx="4" presStyleCnt="5"/>
      <dgm:spPr/>
      <dgm:t>
        <a:bodyPr/>
        <a:lstStyle/>
        <a:p>
          <a:endParaRPr lang="pt-BR"/>
        </a:p>
      </dgm:t>
    </dgm:pt>
  </dgm:ptLst>
  <dgm:cxnLst>
    <dgm:cxn modelId="{A31065EB-6536-48D2-A2C5-22DF30636982}" type="presOf" srcId="{F11A07AF-3851-4FDC-8469-3DB733A1439B}" destId="{4DF8766D-A2CB-4FC5-9A7A-0F0325B4B1D5}" srcOrd="0" destOrd="0" presId="urn:microsoft.com/office/officeart/2005/8/layout/cycle2"/>
    <dgm:cxn modelId="{AAC38ADE-9161-4408-A55A-32F127531385}" srcId="{F63241D6-C83E-48EA-B702-7C2EF5017630}" destId="{DB30860A-A15E-4A51-BF69-41DD9E5B948F}" srcOrd="3" destOrd="0" parTransId="{3596BBD5-6553-4026-B07F-17E84FE76BF6}" sibTransId="{AD8B8415-AFC6-4E84-98AA-7BBD117E2613}"/>
    <dgm:cxn modelId="{0550B268-8DCC-433A-8F98-822FF7582A9B}" srcId="{F63241D6-C83E-48EA-B702-7C2EF5017630}" destId="{D18133F1-75C2-4EA6-A934-90029DDF27E3}" srcOrd="1" destOrd="0" parTransId="{F4943489-97B0-484B-989B-B9FDFD30A081}" sibTransId="{49D6B8FC-BE8B-45E5-A0EB-6123FB4BE219}"/>
    <dgm:cxn modelId="{4CE0F448-2F76-4956-81C4-BD0CA5A9CAAC}" srcId="{F63241D6-C83E-48EA-B702-7C2EF5017630}" destId="{8977AA4F-D5E6-45DC-8784-C1AC4115C94D}" srcOrd="2" destOrd="0" parTransId="{26F3CF56-674B-4D36-8918-C60B7686F513}" sibTransId="{C0A68914-E142-4B56-A2A3-902010CF0AB0}"/>
    <dgm:cxn modelId="{C43FDE56-F370-4AB4-AE8A-771C74105A3C}" type="presOf" srcId="{49D6B8FC-BE8B-45E5-A0EB-6123FB4BE219}" destId="{FA1C2EB5-0259-4B7A-9D81-6505B7759A84}" srcOrd="1" destOrd="0" presId="urn:microsoft.com/office/officeart/2005/8/layout/cycle2"/>
    <dgm:cxn modelId="{CA082B95-388D-4645-89AE-0636902A060C}" srcId="{F63241D6-C83E-48EA-B702-7C2EF5017630}" destId="{F11A07AF-3851-4FDC-8469-3DB733A1439B}" srcOrd="0" destOrd="0" parTransId="{0744FCA5-F61E-4474-81CB-9FB16F33E74A}" sibTransId="{C0E9F7B8-6E7D-4941-82E6-3F77080DA683}"/>
    <dgm:cxn modelId="{389A944E-6866-4393-931A-2121A22739D0}" type="presOf" srcId="{CB838293-A786-4DC6-9541-42789AAB11F1}" destId="{B34D8FC3-CADC-4A58-87D6-98BF68BE5590}" srcOrd="0" destOrd="0" presId="urn:microsoft.com/office/officeart/2005/8/layout/cycle2"/>
    <dgm:cxn modelId="{EE660075-0FBE-4162-B6A7-359EA97D6B06}" type="presOf" srcId="{53689CF4-1870-44C9-A837-1C31FFBE2847}" destId="{E8FBE651-BAA5-45BC-AD73-9832398FCDEC}" srcOrd="1" destOrd="0" presId="urn:microsoft.com/office/officeart/2005/8/layout/cycle2"/>
    <dgm:cxn modelId="{A2CBA0FE-D350-43DA-9213-A239EE2B9010}" type="presOf" srcId="{C0E9F7B8-6E7D-4941-82E6-3F77080DA683}" destId="{61AB8E61-C98F-413E-8C34-1CAD348FFD7B}" srcOrd="1" destOrd="0" presId="urn:microsoft.com/office/officeart/2005/8/layout/cycle2"/>
    <dgm:cxn modelId="{65FAB586-EF09-4FE5-8186-9DC544CD9D43}" type="presOf" srcId="{C0A68914-E142-4B56-A2A3-902010CF0AB0}" destId="{7B7759B9-C8A7-43E6-A165-B6302C81A458}" srcOrd="1" destOrd="0" presId="urn:microsoft.com/office/officeart/2005/8/layout/cycle2"/>
    <dgm:cxn modelId="{9A330A1C-E520-4B0C-B78E-C782A9D8A603}" type="presOf" srcId="{C0A68914-E142-4B56-A2A3-902010CF0AB0}" destId="{8A49F682-616C-4C19-B56E-E6CC6562E3DB}" srcOrd="0" destOrd="0" presId="urn:microsoft.com/office/officeart/2005/8/layout/cycle2"/>
    <dgm:cxn modelId="{0368D66B-D968-4B7E-A56E-CAE8AE4707AC}" srcId="{F63241D6-C83E-48EA-B702-7C2EF5017630}" destId="{CB838293-A786-4DC6-9541-42789AAB11F1}" srcOrd="4" destOrd="0" parTransId="{6AB40263-E4A8-4030-9553-B94A81A8C379}" sibTransId="{53689CF4-1870-44C9-A837-1C31FFBE2847}"/>
    <dgm:cxn modelId="{2781B04D-0061-4F44-A6EF-036DC05C5ED1}" type="presOf" srcId="{AD8B8415-AFC6-4E84-98AA-7BBD117E2613}" destId="{24029CA0-9DDE-43D7-9163-2D97513F89B1}" srcOrd="1" destOrd="0" presId="urn:microsoft.com/office/officeart/2005/8/layout/cycle2"/>
    <dgm:cxn modelId="{073DE469-B8C2-49BD-B853-41AF930BAC8E}" type="presOf" srcId="{49D6B8FC-BE8B-45E5-A0EB-6123FB4BE219}" destId="{0415C992-F890-4AA0-A5CB-23B450C249D9}" srcOrd="0" destOrd="0" presId="urn:microsoft.com/office/officeart/2005/8/layout/cycle2"/>
    <dgm:cxn modelId="{DAD068CB-A371-4BD0-9111-BAF91BFA6F4F}" type="presOf" srcId="{AD8B8415-AFC6-4E84-98AA-7BBD117E2613}" destId="{522E0BCC-8CB0-496F-9758-9EB88D517CF9}" srcOrd="0" destOrd="0" presId="urn:microsoft.com/office/officeart/2005/8/layout/cycle2"/>
    <dgm:cxn modelId="{D81F6E55-1935-4DE8-87B1-98EF075C66C6}" type="presOf" srcId="{D18133F1-75C2-4EA6-A934-90029DDF27E3}" destId="{4C9A0EB7-3D21-4C42-8307-7DBE6E7F7715}" srcOrd="0" destOrd="0" presId="urn:microsoft.com/office/officeart/2005/8/layout/cycle2"/>
    <dgm:cxn modelId="{B3B3DDE0-A277-427A-931F-80D19E1B3B70}" type="presOf" srcId="{8977AA4F-D5E6-45DC-8784-C1AC4115C94D}" destId="{06B0D56C-D195-483D-A074-947704BF68E3}" srcOrd="0" destOrd="0" presId="urn:microsoft.com/office/officeart/2005/8/layout/cycle2"/>
    <dgm:cxn modelId="{5A407904-393A-4051-9995-59FECDC4F5A3}" type="presOf" srcId="{DB30860A-A15E-4A51-BF69-41DD9E5B948F}" destId="{980F9EAE-F3F7-40D8-96E3-72096C760A2B}" srcOrd="0" destOrd="0" presId="urn:microsoft.com/office/officeart/2005/8/layout/cycle2"/>
    <dgm:cxn modelId="{95B959C5-88CF-40C7-B6CC-42AF701BBAA6}" type="presOf" srcId="{53689CF4-1870-44C9-A837-1C31FFBE2847}" destId="{3A0D13CE-1C71-41DA-A5FE-82DD1CAAF675}" srcOrd="0" destOrd="0" presId="urn:microsoft.com/office/officeart/2005/8/layout/cycle2"/>
    <dgm:cxn modelId="{840414EE-E8DD-4E51-A939-9DE6C3F2610D}" type="presOf" srcId="{F63241D6-C83E-48EA-B702-7C2EF5017630}" destId="{239205C8-050D-4EC3-952B-1BAD20DEA57B}" srcOrd="0" destOrd="0" presId="urn:microsoft.com/office/officeart/2005/8/layout/cycle2"/>
    <dgm:cxn modelId="{D945EB6E-9CD9-44CC-89F0-DB23C6D469A7}" type="presOf" srcId="{C0E9F7B8-6E7D-4941-82E6-3F77080DA683}" destId="{A71C1F48-5601-4B2E-9F7F-57B4301E8CBC}" srcOrd="0" destOrd="0" presId="urn:microsoft.com/office/officeart/2005/8/layout/cycle2"/>
    <dgm:cxn modelId="{C68E5FBA-2D05-4D00-A251-09D847F0AD9C}" type="presParOf" srcId="{239205C8-050D-4EC3-952B-1BAD20DEA57B}" destId="{4DF8766D-A2CB-4FC5-9A7A-0F0325B4B1D5}" srcOrd="0" destOrd="0" presId="urn:microsoft.com/office/officeart/2005/8/layout/cycle2"/>
    <dgm:cxn modelId="{2E9E6CC2-189D-4978-8B5D-6F757B582427}" type="presParOf" srcId="{239205C8-050D-4EC3-952B-1BAD20DEA57B}" destId="{A71C1F48-5601-4B2E-9F7F-57B4301E8CBC}" srcOrd="1" destOrd="0" presId="urn:microsoft.com/office/officeart/2005/8/layout/cycle2"/>
    <dgm:cxn modelId="{DDE51E92-3781-4571-A45F-267E938997BA}" type="presParOf" srcId="{A71C1F48-5601-4B2E-9F7F-57B4301E8CBC}" destId="{61AB8E61-C98F-413E-8C34-1CAD348FFD7B}" srcOrd="0" destOrd="0" presId="urn:microsoft.com/office/officeart/2005/8/layout/cycle2"/>
    <dgm:cxn modelId="{610CA453-6D69-4940-81A8-D19F20D7B469}" type="presParOf" srcId="{239205C8-050D-4EC3-952B-1BAD20DEA57B}" destId="{4C9A0EB7-3D21-4C42-8307-7DBE6E7F7715}" srcOrd="2" destOrd="0" presId="urn:microsoft.com/office/officeart/2005/8/layout/cycle2"/>
    <dgm:cxn modelId="{AF10762B-77D2-4869-8D08-5D726B9908BE}" type="presParOf" srcId="{239205C8-050D-4EC3-952B-1BAD20DEA57B}" destId="{0415C992-F890-4AA0-A5CB-23B450C249D9}" srcOrd="3" destOrd="0" presId="urn:microsoft.com/office/officeart/2005/8/layout/cycle2"/>
    <dgm:cxn modelId="{1AC5AD93-CAF7-442E-8C94-93A465216F29}" type="presParOf" srcId="{0415C992-F890-4AA0-A5CB-23B450C249D9}" destId="{FA1C2EB5-0259-4B7A-9D81-6505B7759A84}" srcOrd="0" destOrd="0" presId="urn:microsoft.com/office/officeart/2005/8/layout/cycle2"/>
    <dgm:cxn modelId="{0C2FBE81-5CDC-4882-8ACD-D41BFC6E94B6}" type="presParOf" srcId="{239205C8-050D-4EC3-952B-1BAD20DEA57B}" destId="{06B0D56C-D195-483D-A074-947704BF68E3}" srcOrd="4" destOrd="0" presId="urn:microsoft.com/office/officeart/2005/8/layout/cycle2"/>
    <dgm:cxn modelId="{8DEBD127-F3AD-41DE-B14F-C63F7B2E39EC}" type="presParOf" srcId="{239205C8-050D-4EC3-952B-1BAD20DEA57B}" destId="{8A49F682-616C-4C19-B56E-E6CC6562E3DB}" srcOrd="5" destOrd="0" presId="urn:microsoft.com/office/officeart/2005/8/layout/cycle2"/>
    <dgm:cxn modelId="{67EF9176-A4AC-4005-8AD1-53FAC104F65A}" type="presParOf" srcId="{8A49F682-616C-4C19-B56E-E6CC6562E3DB}" destId="{7B7759B9-C8A7-43E6-A165-B6302C81A458}" srcOrd="0" destOrd="0" presId="urn:microsoft.com/office/officeart/2005/8/layout/cycle2"/>
    <dgm:cxn modelId="{B9991B78-DF16-4962-8E95-A9CC81059926}" type="presParOf" srcId="{239205C8-050D-4EC3-952B-1BAD20DEA57B}" destId="{980F9EAE-F3F7-40D8-96E3-72096C760A2B}" srcOrd="6" destOrd="0" presId="urn:microsoft.com/office/officeart/2005/8/layout/cycle2"/>
    <dgm:cxn modelId="{7F04B9C9-D4DB-4033-B404-D6808048555A}" type="presParOf" srcId="{239205C8-050D-4EC3-952B-1BAD20DEA57B}" destId="{522E0BCC-8CB0-496F-9758-9EB88D517CF9}" srcOrd="7" destOrd="0" presId="urn:microsoft.com/office/officeart/2005/8/layout/cycle2"/>
    <dgm:cxn modelId="{C6A8E47F-9F87-4E6F-A464-818EF5662E82}" type="presParOf" srcId="{522E0BCC-8CB0-496F-9758-9EB88D517CF9}" destId="{24029CA0-9DDE-43D7-9163-2D97513F89B1}" srcOrd="0" destOrd="0" presId="urn:microsoft.com/office/officeart/2005/8/layout/cycle2"/>
    <dgm:cxn modelId="{58D2BF16-6B00-42F9-8C8B-BA7DFE0169B9}" type="presParOf" srcId="{239205C8-050D-4EC3-952B-1BAD20DEA57B}" destId="{B34D8FC3-CADC-4A58-87D6-98BF68BE5590}" srcOrd="8" destOrd="0" presId="urn:microsoft.com/office/officeart/2005/8/layout/cycle2"/>
    <dgm:cxn modelId="{7EFC73F1-0ADD-4DBA-B6A0-5489F02B3B24}" type="presParOf" srcId="{239205C8-050D-4EC3-952B-1BAD20DEA57B}" destId="{3A0D13CE-1C71-41DA-A5FE-82DD1CAAF675}" srcOrd="9" destOrd="0" presId="urn:microsoft.com/office/officeart/2005/8/layout/cycle2"/>
    <dgm:cxn modelId="{7E127995-099E-48AC-92A9-5B33B5734182}" type="presParOf" srcId="{3A0D13CE-1C71-41DA-A5FE-82DD1CAAF675}" destId="{E8FBE651-BAA5-45BC-AD73-9832398FCDE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F8766D-A2CB-4FC5-9A7A-0F0325B4B1D5}">
      <dsp:nvSpPr>
        <dsp:cNvPr id="0" name=""/>
        <dsp:cNvSpPr/>
      </dsp:nvSpPr>
      <dsp:spPr>
        <a:xfrm>
          <a:off x="3416610" y="1560"/>
          <a:ext cx="1396379" cy="139637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Define</a:t>
          </a:r>
          <a:endParaRPr lang="pt-BR" sz="2000" kern="1200" dirty="0"/>
        </a:p>
      </dsp:txBody>
      <dsp:txXfrm>
        <a:off x="3416610" y="1560"/>
        <a:ext cx="1396379" cy="1396379"/>
      </dsp:txXfrm>
    </dsp:sp>
    <dsp:sp modelId="{A71C1F48-5601-4B2E-9F7F-57B4301E8CBC}">
      <dsp:nvSpPr>
        <dsp:cNvPr id="0" name=""/>
        <dsp:cNvSpPr/>
      </dsp:nvSpPr>
      <dsp:spPr>
        <a:xfrm rot="2160000">
          <a:off x="4768848" y="1074138"/>
          <a:ext cx="371164" cy="471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2160000">
        <a:off x="4768848" y="1074138"/>
        <a:ext cx="371164" cy="471278"/>
      </dsp:txXfrm>
    </dsp:sp>
    <dsp:sp modelId="{4C9A0EB7-3D21-4C42-8307-7DBE6E7F7715}">
      <dsp:nvSpPr>
        <dsp:cNvPr id="0" name=""/>
        <dsp:cNvSpPr/>
      </dsp:nvSpPr>
      <dsp:spPr>
        <a:xfrm>
          <a:off x="5112867" y="1233964"/>
          <a:ext cx="1396379" cy="1396379"/>
        </a:xfrm>
        <a:prstGeom prst="ellipse">
          <a:avLst/>
        </a:prstGeom>
        <a:gradFill rotWithShape="0">
          <a:gsLst>
            <a:gs pos="0">
              <a:schemeClr val="accent3">
                <a:hueOff val="2250480"/>
                <a:satOff val="203"/>
                <a:lumOff val="-2158"/>
                <a:alphaOff val="0"/>
                <a:shade val="47500"/>
                <a:satMod val="137000"/>
              </a:schemeClr>
            </a:gs>
            <a:gs pos="55000">
              <a:schemeClr val="accent3">
                <a:hueOff val="2250480"/>
                <a:satOff val="203"/>
                <a:lumOff val="-2158"/>
                <a:alphaOff val="0"/>
                <a:shade val="69000"/>
                <a:satMod val="137000"/>
              </a:schemeClr>
            </a:gs>
            <a:gs pos="100000">
              <a:schemeClr val="accent3">
                <a:hueOff val="2250480"/>
                <a:satOff val="203"/>
                <a:lumOff val="-2158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Mede</a:t>
          </a:r>
          <a:endParaRPr lang="pt-BR" sz="2000" kern="1200" dirty="0"/>
        </a:p>
      </dsp:txBody>
      <dsp:txXfrm>
        <a:off x="5112867" y="1233964"/>
        <a:ext cx="1396379" cy="1396379"/>
      </dsp:txXfrm>
    </dsp:sp>
    <dsp:sp modelId="{0415C992-F890-4AA0-A5CB-23B450C249D9}">
      <dsp:nvSpPr>
        <dsp:cNvPr id="0" name=""/>
        <dsp:cNvSpPr/>
      </dsp:nvSpPr>
      <dsp:spPr>
        <a:xfrm rot="6480000">
          <a:off x="5304765" y="2683559"/>
          <a:ext cx="371164" cy="471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250480"/>
            <a:satOff val="203"/>
            <a:lumOff val="-2158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6480000">
        <a:off x="5304765" y="2683559"/>
        <a:ext cx="371164" cy="471278"/>
      </dsp:txXfrm>
    </dsp:sp>
    <dsp:sp modelId="{06B0D56C-D195-483D-A074-947704BF68E3}">
      <dsp:nvSpPr>
        <dsp:cNvPr id="0" name=""/>
        <dsp:cNvSpPr/>
      </dsp:nvSpPr>
      <dsp:spPr>
        <a:xfrm>
          <a:off x="4464954" y="3228034"/>
          <a:ext cx="1396379" cy="1396379"/>
        </a:xfrm>
        <a:prstGeom prst="ellipse">
          <a:avLst/>
        </a:prstGeom>
        <a:gradFill rotWithShape="0">
          <a:gsLst>
            <a:gs pos="0">
              <a:schemeClr val="accent3">
                <a:hueOff val="4500961"/>
                <a:satOff val="407"/>
                <a:lumOff val="-4315"/>
                <a:alphaOff val="0"/>
                <a:shade val="47500"/>
                <a:satMod val="137000"/>
              </a:schemeClr>
            </a:gs>
            <a:gs pos="55000">
              <a:schemeClr val="accent3">
                <a:hueOff val="4500961"/>
                <a:satOff val="407"/>
                <a:lumOff val="-4315"/>
                <a:alphaOff val="0"/>
                <a:shade val="69000"/>
                <a:satMod val="137000"/>
              </a:schemeClr>
            </a:gs>
            <a:gs pos="100000">
              <a:schemeClr val="accent3">
                <a:hueOff val="4500961"/>
                <a:satOff val="407"/>
                <a:lumOff val="-4315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Analisa</a:t>
          </a:r>
          <a:endParaRPr lang="pt-BR" sz="2000" kern="1200" dirty="0"/>
        </a:p>
      </dsp:txBody>
      <dsp:txXfrm>
        <a:off x="4464954" y="3228034"/>
        <a:ext cx="1396379" cy="1396379"/>
      </dsp:txXfrm>
    </dsp:sp>
    <dsp:sp modelId="{8A49F682-616C-4C19-B56E-E6CC6562E3DB}">
      <dsp:nvSpPr>
        <dsp:cNvPr id="0" name=""/>
        <dsp:cNvSpPr/>
      </dsp:nvSpPr>
      <dsp:spPr>
        <a:xfrm rot="10800000">
          <a:off x="3939722" y="3690585"/>
          <a:ext cx="371164" cy="471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4500961"/>
            <a:satOff val="407"/>
            <a:lumOff val="-4315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10800000">
        <a:off x="3939722" y="3690585"/>
        <a:ext cx="371164" cy="471278"/>
      </dsp:txXfrm>
    </dsp:sp>
    <dsp:sp modelId="{980F9EAE-F3F7-40D8-96E3-72096C760A2B}">
      <dsp:nvSpPr>
        <dsp:cNvPr id="0" name=""/>
        <dsp:cNvSpPr/>
      </dsp:nvSpPr>
      <dsp:spPr>
        <a:xfrm>
          <a:off x="2368265" y="3228034"/>
          <a:ext cx="1396379" cy="1396379"/>
        </a:xfrm>
        <a:prstGeom prst="ellipse">
          <a:avLst/>
        </a:prstGeom>
        <a:gradFill rotWithShape="0">
          <a:gsLst>
            <a:gs pos="0">
              <a:schemeClr val="accent3">
                <a:hueOff val="6751441"/>
                <a:satOff val="610"/>
                <a:lumOff val="-6473"/>
                <a:alphaOff val="0"/>
                <a:shade val="47500"/>
                <a:satMod val="137000"/>
              </a:schemeClr>
            </a:gs>
            <a:gs pos="55000">
              <a:schemeClr val="accent3">
                <a:hueOff val="6751441"/>
                <a:satOff val="610"/>
                <a:lumOff val="-6473"/>
                <a:alphaOff val="0"/>
                <a:shade val="69000"/>
                <a:satMod val="137000"/>
              </a:schemeClr>
            </a:gs>
            <a:gs pos="100000">
              <a:schemeClr val="accent3">
                <a:hueOff val="6751441"/>
                <a:satOff val="610"/>
                <a:lumOff val="-6473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Melhora</a:t>
          </a:r>
          <a:endParaRPr lang="pt-BR" sz="2000" kern="1200" dirty="0"/>
        </a:p>
      </dsp:txBody>
      <dsp:txXfrm>
        <a:off x="2368265" y="3228034"/>
        <a:ext cx="1396379" cy="1396379"/>
      </dsp:txXfrm>
    </dsp:sp>
    <dsp:sp modelId="{522E0BCC-8CB0-496F-9758-9EB88D517CF9}">
      <dsp:nvSpPr>
        <dsp:cNvPr id="0" name=""/>
        <dsp:cNvSpPr/>
      </dsp:nvSpPr>
      <dsp:spPr>
        <a:xfrm rot="15120000">
          <a:off x="2560162" y="2703540"/>
          <a:ext cx="371164" cy="471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6751441"/>
            <a:satOff val="610"/>
            <a:lumOff val="-6473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15120000">
        <a:off x="2560162" y="2703540"/>
        <a:ext cx="371164" cy="471278"/>
      </dsp:txXfrm>
    </dsp:sp>
    <dsp:sp modelId="{B34D8FC3-CADC-4A58-87D6-98BF68BE5590}">
      <dsp:nvSpPr>
        <dsp:cNvPr id="0" name=""/>
        <dsp:cNvSpPr/>
      </dsp:nvSpPr>
      <dsp:spPr>
        <a:xfrm>
          <a:off x="1720352" y="1233964"/>
          <a:ext cx="1396379" cy="1396379"/>
        </a:xfrm>
        <a:prstGeom prst="ellipse">
          <a:avLst/>
        </a:prstGeom>
        <a:gradFill rotWithShape="0">
          <a:gsLst>
            <a:gs pos="0">
              <a:schemeClr val="accent3">
                <a:hueOff val="9001922"/>
                <a:satOff val="813"/>
                <a:lumOff val="-8631"/>
                <a:alphaOff val="0"/>
                <a:shade val="47500"/>
                <a:satMod val="137000"/>
              </a:schemeClr>
            </a:gs>
            <a:gs pos="55000">
              <a:schemeClr val="accent3">
                <a:hueOff val="9001922"/>
                <a:satOff val="813"/>
                <a:lumOff val="-8631"/>
                <a:alphaOff val="0"/>
                <a:shade val="69000"/>
                <a:satMod val="137000"/>
              </a:schemeClr>
            </a:gs>
            <a:gs pos="100000">
              <a:schemeClr val="accent3">
                <a:hueOff val="9001922"/>
                <a:satOff val="813"/>
                <a:lumOff val="-8631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Controla</a:t>
          </a:r>
          <a:endParaRPr lang="pt-BR" sz="2000" kern="1200" dirty="0"/>
        </a:p>
      </dsp:txBody>
      <dsp:txXfrm>
        <a:off x="1720352" y="1233964"/>
        <a:ext cx="1396379" cy="1396379"/>
      </dsp:txXfrm>
    </dsp:sp>
    <dsp:sp modelId="{3A0D13CE-1C71-41DA-A5FE-82DD1CAAF675}">
      <dsp:nvSpPr>
        <dsp:cNvPr id="0" name=""/>
        <dsp:cNvSpPr/>
      </dsp:nvSpPr>
      <dsp:spPr>
        <a:xfrm rot="19440000">
          <a:off x="3072590" y="1086487"/>
          <a:ext cx="371164" cy="471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001922"/>
            <a:satOff val="813"/>
            <a:lumOff val="-8631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600" kern="1200"/>
        </a:p>
      </dsp:txBody>
      <dsp:txXfrm rot="19440000">
        <a:off x="3072590" y="1086487"/>
        <a:ext cx="371164" cy="471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18/11/2010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hyperlink" Target="mailto:guilhermesanoli@gmail.com" TargetMode="External"/><Relationship Id="rId7" Type="http://schemas.openxmlformats.org/officeDocument/2006/relationships/image" Target="../media/image2.gif"/><Relationship Id="rId12" Type="http://schemas.openxmlformats.org/officeDocument/2006/relationships/image" Target="../media/image7.png"/><Relationship Id="rId2" Type="http://schemas.openxmlformats.org/officeDocument/2006/relationships/hyperlink" Target="mailto:marcio.moreira@websec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flamaryon@uniminas.br" TargetMode="External"/><Relationship Id="rId11" Type="http://schemas.openxmlformats.org/officeDocument/2006/relationships/image" Target="../media/image6.png"/><Relationship Id="rId5" Type="http://schemas.openxmlformats.org/officeDocument/2006/relationships/hyperlink" Target="mailto:rogerio@websec.com.br" TargetMode="External"/><Relationship Id="rId10" Type="http://schemas.openxmlformats.org/officeDocument/2006/relationships/image" Target="../media/image5.png"/><Relationship Id="rId4" Type="http://schemas.openxmlformats.org/officeDocument/2006/relationships/hyperlink" Target="mailto:kennedy@edu.uniube.br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hyperlink" Target="mailto:guilhermesanoli@gmail.com" TargetMode="External"/><Relationship Id="rId7" Type="http://schemas.openxmlformats.org/officeDocument/2006/relationships/image" Target="../media/image2.gif"/><Relationship Id="rId12" Type="http://schemas.openxmlformats.org/officeDocument/2006/relationships/image" Target="../media/image7.png"/><Relationship Id="rId2" Type="http://schemas.openxmlformats.org/officeDocument/2006/relationships/hyperlink" Target="mailto:marcio.moreira@websec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flamaryon@uniminas.br" TargetMode="External"/><Relationship Id="rId11" Type="http://schemas.openxmlformats.org/officeDocument/2006/relationships/image" Target="../media/image6.png"/><Relationship Id="rId5" Type="http://schemas.openxmlformats.org/officeDocument/2006/relationships/hyperlink" Target="mailto:rogerio@websec.com.br" TargetMode="External"/><Relationship Id="rId15" Type="http://schemas.openxmlformats.org/officeDocument/2006/relationships/image" Target="../media/image9.png"/><Relationship Id="rId10" Type="http://schemas.openxmlformats.org/officeDocument/2006/relationships/image" Target="../media/image5.png"/><Relationship Id="rId4" Type="http://schemas.openxmlformats.org/officeDocument/2006/relationships/hyperlink" Target="mailto:kennedy@edu.uniube.br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://www.geocities.com/marciomoreir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14282" y="3643314"/>
            <a:ext cx="8715436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4000" dirty="0" err="1" smtClean="0"/>
              <a:t>Complementariedade</a:t>
            </a:r>
            <a:r>
              <a:rPr lang="pt-BR" sz="4000" dirty="0" smtClean="0"/>
              <a:t> </a:t>
            </a:r>
            <a:r>
              <a:rPr lang="pt-BR" sz="4000" dirty="0" err="1" smtClean="0"/>
              <a:t>eTOM</a:t>
            </a:r>
            <a:r>
              <a:rPr lang="pt-BR" sz="4000" dirty="0" smtClean="0"/>
              <a:t> e ITIL Através de Um Estudo de Caso</a:t>
            </a:r>
            <a:endParaRPr lang="en-US" sz="40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571612"/>
            <a:ext cx="8077200" cy="2071702"/>
          </a:xfrm>
        </p:spPr>
        <p:txBody>
          <a:bodyPr>
            <a:normAutofit fontScale="85000" lnSpcReduction="20000"/>
          </a:bodyPr>
          <a:lstStyle/>
          <a:p>
            <a:r>
              <a:rPr lang="pt-BR" sz="2800" dirty="0" smtClean="0"/>
              <a:t>Márcio A. R. Moreira		</a:t>
            </a:r>
            <a:r>
              <a:rPr lang="pt-BR" sz="2800" dirty="0" smtClean="0">
                <a:hlinkClick r:id="rId2"/>
              </a:rPr>
              <a:t>marcio.moreira@websec.com.br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Guilherme S. de Oliveira	</a:t>
            </a:r>
            <a:r>
              <a:rPr lang="pt-BR" sz="2800" dirty="0" smtClean="0">
                <a:hlinkClick r:id="rId3"/>
              </a:rPr>
              <a:t>guilhermesanoli@gmail.com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Kennedy J. de P. Silva		</a:t>
            </a:r>
            <a:r>
              <a:rPr lang="pt-BR" sz="2800" dirty="0" smtClean="0">
                <a:hlinkClick r:id="rId4"/>
              </a:rPr>
              <a:t>kennedy@edu.uniube.br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Rogério Mendes		</a:t>
            </a:r>
            <a:r>
              <a:rPr lang="pt-BR" sz="2800" dirty="0" smtClean="0">
                <a:hlinkClick r:id="rId5"/>
              </a:rPr>
              <a:t>rogerio@websec.com.br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Flamaryon Guerin		</a:t>
            </a:r>
            <a:r>
              <a:rPr lang="pt-BR" sz="2800" dirty="0" smtClean="0">
                <a:hlinkClick r:id="rId6"/>
              </a:rPr>
              <a:t>flamaryon@uniminas.br</a:t>
            </a:r>
            <a:endParaRPr lang="pt-BR" sz="2800" dirty="0" smtClean="0"/>
          </a:p>
          <a:p>
            <a:endParaRPr lang="pt-BR" sz="2400" dirty="0" smtClean="0"/>
          </a:p>
          <a:p>
            <a:r>
              <a:rPr lang="pt-BR" sz="2400" dirty="0" smtClean="0"/>
              <a:t>7º CONTECSI  - 19 a 21 de Maio de 2010 	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14612" y="5157805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643174" y="5905391"/>
            <a:ext cx="952633" cy="952633"/>
          </a:xfrm>
          <a:prstGeom prst="rect">
            <a:avLst/>
          </a:prstGeom>
        </p:spPr>
      </p:pic>
      <p:pic>
        <p:nvPicPr>
          <p:cNvPr id="14" name="Imagem 13" descr="usp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643306" y="5237274"/>
            <a:ext cx="1928826" cy="763494"/>
          </a:xfrm>
          <a:prstGeom prst="rect">
            <a:avLst/>
          </a:prstGeom>
        </p:spPr>
      </p:pic>
      <p:pic>
        <p:nvPicPr>
          <p:cNvPr id="16" name="Imagem 15" descr="f1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71406" y="5160389"/>
            <a:ext cx="2584492" cy="1626197"/>
          </a:xfrm>
          <a:prstGeom prst="rect">
            <a:avLst/>
          </a:prstGeom>
        </p:spPr>
      </p:pic>
      <p:pic>
        <p:nvPicPr>
          <p:cNvPr id="17" name="Imagem 16" descr="f1.pn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7000924" y="5143512"/>
            <a:ext cx="2071670" cy="555207"/>
          </a:xfrm>
          <a:prstGeom prst="rect">
            <a:avLst/>
          </a:prstGeom>
        </p:spPr>
      </p:pic>
      <p:pic>
        <p:nvPicPr>
          <p:cNvPr id="18" name="Imagem 17" descr="f1.pn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5500694" y="5214950"/>
            <a:ext cx="1571612" cy="1571612"/>
          </a:xfrm>
          <a:prstGeom prst="rect">
            <a:avLst/>
          </a:prstGeom>
        </p:spPr>
      </p:pic>
      <p:pic>
        <p:nvPicPr>
          <p:cNvPr id="19" name="Imagem 18" descr="Pitagoras_Faculdade_med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7500958" y="5572140"/>
            <a:ext cx="1206775" cy="1270289"/>
          </a:xfrm>
          <a:prstGeom prst="rect">
            <a:avLst/>
          </a:prstGeom>
        </p:spPr>
      </p:pic>
      <p:pic>
        <p:nvPicPr>
          <p:cNvPr id="21" name="Imagem 20" descr="f1.pn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3643306" y="6072206"/>
            <a:ext cx="1886213" cy="743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ciclo DMAIC do Seis Sigma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3703815" y="3210026"/>
            <a:ext cx="1736373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l-GR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6σ</a:t>
            </a:r>
            <a:endParaRPr lang="pt-BR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Frameworks: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eTOM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ITIL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COBIT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Seis Sigma</a:t>
            </a:r>
          </a:p>
          <a:p>
            <a:r>
              <a:rPr lang="pt-BR" dirty="0" smtClean="0">
                <a:sym typeface="Wingdings" pitchFamily="2" charset="2"/>
              </a:rPr>
              <a:t>Aplicações na Empresa X</a:t>
            </a:r>
          </a:p>
          <a:p>
            <a:r>
              <a:rPr lang="pt-BR" dirty="0" smtClean="0">
                <a:sym typeface="Wingdings" pitchFamily="2" charset="2"/>
              </a:rPr>
              <a:t>Fusão eTOM e ITIL na empresa X</a:t>
            </a:r>
          </a:p>
          <a:p>
            <a:r>
              <a:rPr lang="pt-BR" dirty="0" smtClean="0">
                <a:sym typeface="Wingdings" pitchFamily="2" charset="2"/>
              </a:rPr>
              <a:t>Conclusões</a:t>
            </a:r>
          </a:p>
        </p:txBody>
      </p:sp>
      <p:sp>
        <p:nvSpPr>
          <p:cNvPr id="4" name="Retângulo 3"/>
          <p:cNvSpPr/>
          <p:nvPr/>
        </p:nvSpPr>
        <p:spPr>
          <a:xfrm>
            <a:off x="571472" y="4405068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Apostas da Empresa X no programa</a:t>
            </a:r>
            <a:endParaRPr lang="pt-BR" dirty="0"/>
          </a:p>
        </p:txBody>
      </p:sp>
      <p:pic>
        <p:nvPicPr>
          <p:cNvPr id="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0575" y="2135187"/>
            <a:ext cx="75628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Mapeamento de similaridades entre </a:t>
            </a:r>
            <a:r>
              <a:rPr lang="pt-BR" dirty="0" err="1" smtClean="0"/>
              <a:t>eTOM</a:t>
            </a:r>
            <a:r>
              <a:rPr lang="pt-BR" dirty="0" smtClean="0"/>
              <a:t> e ITIL</a:t>
            </a:r>
            <a:endParaRPr lang="pt-BR" dirty="0"/>
          </a:p>
        </p:txBody>
      </p:sp>
      <p:pic>
        <p:nvPicPr>
          <p:cNvPr id="4" name="Picture 4" descr="itil3_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263" y="1985983"/>
            <a:ext cx="400685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100"/>
          <p:cNvSpPr txBox="1">
            <a:spLocks noChangeArrowheads="1"/>
          </p:cNvSpPr>
          <p:nvPr/>
        </p:nvSpPr>
        <p:spPr bwMode="auto">
          <a:xfrm>
            <a:off x="1249363" y="5957908"/>
            <a:ext cx="165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000" i="1" dirty="0">
                <a:latin typeface="Arial" pitchFamily="34" charset="0"/>
                <a:cs typeface="Arial" pitchFamily="34" charset="0"/>
              </a:rPr>
              <a:t>Fonte: </a:t>
            </a:r>
            <a:r>
              <a:rPr lang="pt-BR" sz="2000" i="1" dirty="0" err="1">
                <a:latin typeface="Arial" pitchFamily="34" charset="0"/>
                <a:cs typeface="Arial" pitchFamily="34" charset="0"/>
              </a:rPr>
              <a:t>itSMF</a:t>
            </a:r>
            <a:endParaRPr lang="pt-BR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129"/>
          <p:cNvSpPr txBox="1">
            <a:spLocks noChangeArrowheads="1"/>
          </p:cNvSpPr>
          <p:nvPr/>
        </p:nvSpPr>
        <p:spPr bwMode="auto">
          <a:xfrm>
            <a:off x="5586413" y="5924570"/>
            <a:ext cx="2092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000" i="1" dirty="0">
                <a:latin typeface="Arial" pitchFamily="34" charset="0"/>
                <a:cs typeface="Arial" pitchFamily="34" charset="0"/>
              </a:rPr>
              <a:t>Fonte: </a:t>
            </a:r>
            <a:r>
              <a:rPr lang="pt-BR" sz="2000" i="1" dirty="0" err="1">
                <a:latin typeface="Arial" pitchFamily="34" charset="0"/>
                <a:cs typeface="Arial" pitchFamily="34" charset="0"/>
              </a:rPr>
              <a:t>TMForum</a:t>
            </a:r>
            <a:endParaRPr lang="pt-BR" sz="2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4165" y="2176469"/>
            <a:ext cx="4806991" cy="376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upo 7"/>
          <p:cNvGrpSpPr/>
          <p:nvPr/>
        </p:nvGrpSpPr>
        <p:grpSpPr>
          <a:xfrm>
            <a:off x="2500298" y="3016263"/>
            <a:ext cx="2357454" cy="857256"/>
            <a:chOff x="2500298" y="2428868"/>
            <a:chExt cx="2357454" cy="857256"/>
          </a:xfrm>
        </p:grpSpPr>
        <p:sp>
          <p:nvSpPr>
            <p:cNvPr id="9" name="Retângulo de cantos arredondados 8"/>
            <p:cNvSpPr/>
            <p:nvPr/>
          </p:nvSpPr>
          <p:spPr bwMode="auto">
            <a:xfrm>
              <a:off x="4286248" y="2428868"/>
              <a:ext cx="571504" cy="857256"/>
            </a:xfrm>
            <a:prstGeom prst="roundRect">
              <a:avLst/>
            </a:prstGeom>
            <a:solidFill>
              <a:srgbClr val="FFCCFF">
                <a:alpha val="50196"/>
              </a:srgbClr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0" name="Conector de seta reta 9"/>
            <p:cNvCxnSpPr>
              <a:endCxn id="9" idx="1"/>
            </p:cNvCxnSpPr>
            <p:nvPr/>
          </p:nvCxnSpPr>
          <p:spPr bwMode="auto">
            <a:xfrm flipV="1">
              <a:off x="2500298" y="2857496"/>
              <a:ext cx="1785950" cy="214314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upo 10"/>
          <p:cNvGrpSpPr/>
          <p:nvPr/>
        </p:nvGrpSpPr>
        <p:grpSpPr>
          <a:xfrm>
            <a:off x="2643174" y="3016263"/>
            <a:ext cx="3500462" cy="1285884"/>
            <a:chOff x="2000232" y="2428868"/>
            <a:chExt cx="3500462" cy="1285884"/>
          </a:xfrm>
        </p:grpSpPr>
        <p:sp>
          <p:nvSpPr>
            <p:cNvPr id="12" name="Retângulo de cantos arredondados 11"/>
            <p:cNvSpPr/>
            <p:nvPr/>
          </p:nvSpPr>
          <p:spPr bwMode="auto">
            <a:xfrm>
              <a:off x="4286248" y="2428868"/>
              <a:ext cx="1214446" cy="1285884"/>
            </a:xfrm>
            <a:prstGeom prst="roundRect">
              <a:avLst/>
            </a:prstGeom>
            <a:solidFill>
              <a:srgbClr val="FFCCFF">
                <a:alpha val="50196"/>
              </a:srgbClr>
            </a:solidFill>
            <a:ln w="19050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3" name="Conector de seta reta 12"/>
            <p:cNvCxnSpPr/>
            <p:nvPr/>
          </p:nvCxnSpPr>
          <p:spPr bwMode="auto">
            <a:xfrm>
              <a:off x="2000232" y="2500306"/>
              <a:ext cx="2286016" cy="214314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4" name="Grupo 13"/>
          <p:cNvGrpSpPr/>
          <p:nvPr/>
        </p:nvGrpSpPr>
        <p:grpSpPr>
          <a:xfrm>
            <a:off x="3214678" y="3016263"/>
            <a:ext cx="3740176" cy="1857388"/>
            <a:chOff x="1071538" y="1571612"/>
            <a:chExt cx="3740176" cy="1857388"/>
          </a:xfrm>
        </p:grpSpPr>
        <p:sp>
          <p:nvSpPr>
            <p:cNvPr id="15" name="Retângulo de cantos arredondados 14"/>
            <p:cNvSpPr/>
            <p:nvPr/>
          </p:nvSpPr>
          <p:spPr bwMode="auto">
            <a:xfrm>
              <a:off x="4240210" y="1571612"/>
              <a:ext cx="571504" cy="1857388"/>
            </a:xfrm>
            <a:prstGeom prst="roundRect">
              <a:avLst/>
            </a:prstGeom>
            <a:solidFill>
              <a:srgbClr val="FFCCFF">
                <a:alpha val="50196"/>
              </a:srgbClr>
            </a:solidFill>
            <a:ln w="19050" cap="flat" cmpd="sng" algn="ctr">
              <a:solidFill>
                <a:schemeClr val="accent4">
                  <a:lumMod val="60000"/>
                  <a:lumOff val="4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6" name="Conector de seta reta 15"/>
            <p:cNvCxnSpPr/>
            <p:nvPr/>
          </p:nvCxnSpPr>
          <p:spPr bwMode="auto">
            <a:xfrm flipV="1">
              <a:off x="1071538" y="2357430"/>
              <a:ext cx="3143272" cy="35719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7" name="Grupo 16"/>
          <p:cNvGrpSpPr/>
          <p:nvPr/>
        </p:nvGrpSpPr>
        <p:grpSpPr>
          <a:xfrm>
            <a:off x="1714480" y="3016263"/>
            <a:ext cx="7143800" cy="1857388"/>
            <a:chOff x="-1000164" y="2428868"/>
            <a:chExt cx="7143800" cy="1857388"/>
          </a:xfrm>
        </p:grpSpPr>
        <p:sp>
          <p:nvSpPr>
            <p:cNvPr id="18" name="Retângulo de cantos arredondados 17"/>
            <p:cNvSpPr/>
            <p:nvPr/>
          </p:nvSpPr>
          <p:spPr bwMode="auto">
            <a:xfrm>
              <a:off x="4286248" y="2428868"/>
              <a:ext cx="1857388" cy="1857388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  <a:alpha val="50196"/>
              </a:schemeClr>
            </a:solidFill>
            <a:ln w="19050" cap="flat" cmpd="sng" algn="ctr">
              <a:solidFill>
                <a:schemeClr val="accent1">
                  <a:lumMod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t-B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9" name="Conector de seta reta 18"/>
            <p:cNvCxnSpPr>
              <a:endCxn id="18" idx="1"/>
            </p:cNvCxnSpPr>
            <p:nvPr/>
          </p:nvCxnSpPr>
          <p:spPr bwMode="auto">
            <a:xfrm flipV="1">
              <a:off x="-1000164" y="3357562"/>
              <a:ext cx="5286412" cy="785820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headEnd type="none" w="med" len="med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Cobertura de Atividades </a:t>
            </a:r>
            <a:r>
              <a:rPr lang="pt-BR" dirty="0" err="1" smtClean="0"/>
              <a:t>eTOM</a:t>
            </a:r>
            <a:r>
              <a:rPr lang="pt-BR" dirty="0" smtClean="0"/>
              <a:t> e ITIL</a:t>
            </a:r>
            <a:endParaRPr lang="pt-BR" dirty="0"/>
          </a:p>
        </p:txBody>
      </p:sp>
      <p:graphicFrame>
        <p:nvGraphicFramePr>
          <p:cNvPr id="4" name="Espaço Reservado para Conteúdo 18"/>
          <p:cNvGraphicFramePr>
            <a:graphicFrameLocks/>
          </p:cNvGraphicFramePr>
          <p:nvPr/>
        </p:nvGraphicFramePr>
        <p:xfrm>
          <a:off x="2714612" y="2185988"/>
          <a:ext cx="3810000" cy="3957656"/>
        </p:xfrm>
        <a:graphic>
          <a:graphicData uri="http://schemas.openxmlformats.org/drawingml/2006/table">
            <a:tbl>
              <a:tblPr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3810000"/>
              </a:tblGrid>
              <a:tr h="98941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Grupos</a:t>
                      </a:r>
                      <a:r>
                        <a:rPr lang="pt-BR" baseline="0" dirty="0" smtClean="0">
                          <a:latin typeface="Arial" pitchFamily="34" charset="0"/>
                          <a:cs typeface="Arial" pitchFamily="34" charset="0"/>
                        </a:rPr>
                        <a:t> de Processos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98941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Processos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98941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Atividades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98941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>
                          <a:latin typeface="Arial" pitchFamily="34" charset="0"/>
                          <a:cs typeface="Arial" pitchFamily="34" charset="0"/>
                        </a:rPr>
                        <a:t>Tarefas</a:t>
                      </a:r>
                      <a:endParaRPr lang="pt-BR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5" name="Forma livre 4"/>
          <p:cNvSpPr/>
          <p:nvPr/>
        </p:nvSpPr>
        <p:spPr bwMode="auto">
          <a:xfrm>
            <a:off x="2714612" y="2185988"/>
            <a:ext cx="3810000" cy="2959100"/>
          </a:xfrm>
          <a:custGeom>
            <a:avLst/>
            <a:gdLst>
              <a:gd name="connsiteX0" fmla="*/ 0 w 3810000"/>
              <a:gd name="connsiteY0" fmla="*/ 0 h 2959100"/>
              <a:gd name="connsiteX1" fmla="*/ 3810000 w 3810000"/>
              <a:gd name="connsiteY1" fmla="*/ 12700 h 2959100"/>
              <a:gd name="connsiteX2" fmla="*/ 3810000 w 3810000"/>
              <a:gd name="connsiteY2" fmla="*/ 990600 h 2959100"/>
              <a:gd name="connsiteX3" fmla="*/ 3060700 w 3810000"/>
              <a:gd name="connsiteY3" fmla="*/ 990600 h 2959100"/>
              <a:gd name="connsiteX4" fmla="*/ 3073400 w 3810000"/>
              <a:gd name="connsiteY4" fmla="*/ 1981200 h 2959100"/>
              <a:gd name="connsiteX5" fmla="*/ 1130300 w 3810000"/>
              <a:gd name="connsiteY5" fmla="*/ 1981200 h 2959100"/>
              <a:gd name="connsiteX6" fmla="*/ 1143000 w 3810000"/>
              <a:gd name="connsiteY6" fmla="*/ 2959100 h 2959100"/>
              <a:gd name="connsiteX7" fmla="*/ 368300 w 3810000"/>
              <a:gd name="connsiteY7" fmla="*/ 2959100 h 2959100"/>
              <a:gd name="connsiteX8" fmla="*/ 355600 w 3810000"/>
              <a:gd name="connsiteY8" fmla="*/ 1981200 h 2959100"/>
              <a:gd name="connsiteX9" fmla="*/ 0 w 3810000"/>
              <a:gd name="connsiteY9" fmla="*/ 1981200 h 2959100"/>
              <a:gd name="connsiteX10" fmla="*/ 0 w 3810000"/>
              <a:gd name="connsiteY10" fmla="*/ 0 h 295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10000" h="2959100">
                <a:moveTo>
                  <a:pt x="0" y="0"/>
                </a:moveTo>
                <a:lnTo>
                  <a:pt x="3810000" y="12700"/>
                </a:lnTo>
                <a:lnTo>
                  <a:pt x="3810000" y="990600"/>
                </a:lnTo>
                <a:lnTo>
                  <a:pt x="3060700" y="990600"/>
                </a:lnTo>
                <a:lnTo>
                  <a:pt x="3073400" y="1981200"/>
                </a:lnTo>
                <a:lnTo>
                  <a:pt x="1130300" y="1981200"/>
                </a:lnTo>
                <a:lnTo>
                  <a:pt x="1143000" y="2959100"/>
                </a:lnTo>
                <a:lnTo>
                  <a:pt x="368300" y="2959100"/>
                </a:lnTo>
                <a:lnTo>
                  <a:pt x="355600" y="1981200"/>
                </a:lnTo>
                <a:lnTo>
                  <a:pt x="0" y="1981200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30000"/>
            </a:srgbClr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eTOM</a:t>
            </a:r>
            <a:endParaRPr kumimoji="0" lang="pt-BR" sz="24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rma livre 5"/>
          <p:cNvSpPr/>
          <p:nvPr/>
        </p:nvSpPr>
        <p:spPr bwMode="auto">
          <a:xfrm>
            <a:off x="3654412" y="2185988"/>
            <a:ext cx="2870200" cy="2971800"/>
          </a:xfrm>
          <a:custGeom>
            <a:avLst/>
            <a:gdLst>
              <a:gd name="connsiteX0" fmla="*/ 25400 w 2870200"/>
              <a:gd name="connsiteY0" fmla="*/ 2971800 h 2971800"/>
              <a:gd name="connsiteX1" fmla="*/ 0 w 2870200"/>
              <a:gd name="connsiteY1" fmla="*/ 0 h 2971800"/>
              <a:gd name="connsiteX2" fmla="*/ 2870200 w 2870200"/>
              <a:gd name="connsiteY2" fmla="*/ 12700 h 2971800"/>
              <a:gd name="connsiteX3" fmla="*/ 2870200 w 2870200"/>
              <a:gd name="connsiteY3" fmla="*/ 1981200 h 2971800"/>
              <a:gd name="connsiteX4" fmla="*/ 723900 w 2870200"/>
              <a:gd name="connsiteY4" fmla="*/ 1981200 h 2971800"/>
              <a:gd name="connsiteX5" fmla="*/ 736600 w 2870200"/>
              <a:gd name="connsiteY5" fmla="*/ 2971800 h 2971800"/>
              <a:gd name="connsiteX6" fmla="*/ 25400 w 2870200"/>
              <a:gd name="connsiteY6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2971800">
                <a:moveTo>
                  <a:pt x="25400" y="2971800"/>
                </a:moveTo>
                <a:lnTo>
                  <a:pt x="0" y="0"/>
                </a:lnTo>
                <a:lnTo>
                  <a:pt x="2870200" y="12700"/>
                </a:lnTo>
                <a:lnTo>
                  <a:pt x="2870200" y="1981200"/>
                </a:lnTo>
                <a:lnTo>
                  <a:pt x="723900" y="1981200"/>
                </a:lnTo>
                <a:lnTo>
                  <a:pt x="736600" y="2971800"/>
                </a:lnTo>
                <a:lnTo>
                  <a:pt x="25400" y="2971800"/>
                </a:lnTo>
                <a:close/>
              </a:path>
            </a:pathLst>
          </a:custGeom>
          <a:solidFill>
            <a:srgbClr val="FFCC00">
              <a:alpha val="30000"/>
            </a:srgbClr>
          </a:solidFill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400" b="1" i="0" u="none" strike="noStrike" cap="none" normalizeH="0" baseline="0" dirty="0" smtClean="0">
                <a:ln>
                  <a:noFill/>
                </a:ln>
                <a:solidFill>
                  <a:schemeClr val="accent3"/>
                </a:solidFill>
                <a:effectLst/>
                <a:latin typeface="Arial" pitchFamily="34" charset="0"/>
                <a:cs typeface="Arial" pitchFamily="34" charset="0"/>
              </a:rPr>
              <a:t>ITIL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Convergência </a:t>
            </a:r>
            <a:r>
              <a:rPr lang="pt-BR" dirty="0" err="1" smtClean="0"/>
              <a:t>eTOM</a:t>
            </a:r>
            <a:r>
              <a:rPr lang="pt-BR" dirty="0" smtClean="0"/>
              <a:t> e ITIL</a:t>
            </a:r>
            <a:endParaRPr lang="pt-BR" dirty="0"/>
          </a:p>
        </p:txBody>
      </p:sp>
      <p:pic>
        <p:nvPicPr>
          <p:cNvPr id="4" name="Picture 2" descr="f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813421"/>
            <a:ext cx="8229600" cy="454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5143504" y="6345816"/>
            <a:ext cx="3516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/>
              <a:t>Fonte: </a:t>
            </a:r>
            <a:r>
              <a:rPr lang="pt-BR" i="1" dirty="0" err="1" smtClean="0"/>
              <a:t>Schonhowd</a:t>
            </a:r>
            <a:r>
              <a:rPr lang="pt-BR" i="1" dirty="0" smtClean="0"/>
              <a:t>, 2007, </a:t>
            </a:r>
            <a:r>
              <a:rPr lang="pt-BR" i="1" dirty="0" err="1" smtClean="0"/>
              <a:t>Forrester</a:t>
            </a:r>
            <a:endParaRPr lang="pt-BR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Recomendações da Consultoria</a:t>
            </a:r>
            <a:endParaRPr lang="pt-BR" dirty="0"/>
          </a:p>
        </p:txBody>
      </p:sp>
      <p:pic>
        <p:nvPicPr>
          <p:cNvPr id="51202" name="Picture 2" descr="f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196995"/>
            <a:ext cx="8229600" cy="378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Estruturação de Processos </a:t>
            </a:r>
            <a:r>
              <a:rPr lang="pt-BR" dirty="0" err="1" smtClean="0"/>
              <a:t>eTOM</a:t>
            </a:r>
            <a:r>
              <a:rPr lang="pt-BR" dirty="0" smtClean="0"/>
              <a:t> e ITIL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68780" cy="31718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682173"/>
                <a:gridCol w="1823847"/>
                <a:gridCol w="1762760"/>
              </a:tblGrid>
              <a:tr h="396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Processo</a:t>
                      </a:r>
                      <a:endParaRPr lang="pt-B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Estruturador</a:t>
                      </a:r>
                      <a:endParaRPr lang="pt-BR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Complemento</a:t>
                      </a:r>
                      <a:endParaRPr lang="pt-BR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Gestão de Incidentes</a:t>
                      </a:r>
                      <a:endParaRPr lang="pt-BR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ITIL (completo)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eTOM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Gestão de Problemas</a:t>
                      </a:r>
                      <a:endParaRPr lang="pt-BR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ITIL (completo)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eTOM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Gestão de Disponibilidade e Capacidade</a:t>
                      </a:r>
                      <a:endParaRPr lang="pt-BR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ITIL (exemplos)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eTOM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Gestão do Nível de Serviços (</a:t>
                      </a:r>
                      <a:r>
                        <a:rPr lang="pt-BR" sz="1600" dirty="0" err="1"/>
                        <a:t>QoS</a:t>
                      </a:r>
                      <a:r>
                        <a:rPr lang="pt-BR" sz="1600" dirty="0"/>
                        <a:t>/SLA)</a:t>
                      </a:r>
                      <a:endParaRPr lang="pt-BR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eTOM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ITIL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Gestão de Mudanças (Manutenção)</a:t>
                      </a:r>
                      <a:endParaRPr lang="pt-BR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eTOM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ITIL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Gestão de Alarmes com Impacto no Serviço</a:t>
                      </a:r>
                      <a:endParaRPr lang="pt-BR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eTOM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/>
                        <a:t>ITIL</a:t>
                      </a:r>
                      <a:endParaRPr lang="pt-BR" sz="18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64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Gestão do Nível de Alarmes de Rede</a:t>
                      </a:r>
                      <a:endParaRPr lang="pt-BR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 err="1"/>
                        <a:t>eTOM</a:t>
                      </a:r>
                      <a:endParaRPr lang="pt-BR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600" dirty="0"/>
                        <a:t>ITIL</a:t>
                      </a:r>
                      <a:endParaRPr lang="pt-BR" sz="18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Frameworks: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eTOM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ITIL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COBIT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Seis Sigma</a:t>
            </a:r>
          </a:p>
          <a:p>
            <a:r>
              <a:rPr lang="pt-BR" dirty="0" smtClean="0">
                <a:sym typeface="Wingdings" pitchFamily="2" charset="2"/>
              </a:rPr>
              <a:t>Aplicações na Empresa X</a:t>
            </a:r>
          </a:p>
          <a:p>
            <a:r>
              <a:rPr lang="pt-BR" dirty="0" smtClean="0">
                <a:sym typeface="Wingdings" pitchFamily="2" charset="2"/>
              </a:rPr>
              <a:t>Fusão eTOM e ITIL na empresa X</a:t>
            </a:r>
          </a:p>
          <a:p>
            <a:r>
              <a:rPr lang="pt-BR" dirty="0" smtClean="0">
                <a:sym typeface="Wingdings" pitchFamily="2" charset="2"/>
              </a:rPr>
              <a:t>Conclusões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4869792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Impacto do ITIL no framework </a:t>
            </a:r>
            <a:r>
              <a:rPr lang="pt-BR" dirty="0" err="1" smtClean="0"/>
              <a:t>eTOM</a:t>
            </a:r>
            <a:r>
              <a:rPr lang="pt-BR" dirty="0" smtClean="0"/>
              <a:t> da Empresa X</a:t>
            </a:r>
            <a:endParaRPr lang="pt-BR" dirty="0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2397" y="1533536"/>
            <a:ext cx="7569941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Frameworks: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eTOM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ITIL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COBIT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Seis Sigma</a:t>
            </a:r>
          </a:p>
          <a:p>
            <a:r>
              <a:rPr lang="pt-BR" dirty="0" smtClean="0">
                <a:sym typeface="Wingdings" pitchFamily="2" charset="2"/>
              </a:rPr>
              <a:t>Aplicações na Empresa X</a:t>
            </a:r>
          </a:p>
          <a:p>
            <a:r>
              <a:rPr lang="pt-BR" dirty="0" smtClean="0">
                <a:sym typeface="Wingdings" pitchFamily="2" charset="2"/>
              </a:rPr>
              <a:t>Fusão eTOM e ITIL na empresa X</a:t>
            </a:r>
          </a:p>
          <a:p>
            <a:r>
              <a:rPr lang="pt-BR" dirty="0" smtClean="0">
                <a:sym typeface="Wingdings" pitchFamily="2" charset="2"/>
              </a:rPr>
              <a:t>Conclusões</a:t>
            </a:r>
          </a:p>
        </p:txBody>
      </p:sp>
      <p:sp>
        <p:nvSpPr>
          <p:cNvPr id="4" name="Retângulo 3"/>
          <p:cNvSpPr/>
          <p:nvPr/>
        </p:nvSpPr>
        <p:spPr>
          <a:xfrm>
            <a:off x="571472" y="1893460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Integração do </a:t>
            </a:r>
            <a:r>
              <a:rPr lang="pt-BR" dirty="0" err="1" smtClean="0"/>
              <a:t>eTOM</a:t>
            </a:r>
            <a:r>
              <a:rPr lang="pt-BR" dirty="0" smtClean="0"/>
              <a:t> com o ITIL</a:t>
            </a:r>
            <a:endParaRPr lang="pt-BR" dirty="0"/>
          </a:p>
        </p:txBody>
      </p:sp>
      <p:pic>
        <p:nvPicPr>
          <p:cNvPr id="53250" name="Picture 2" descr="f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47602" y="1911046"/>
            <a:ext cx="4448796" cy="435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Detalhes </a:t>
            </a:r>
            <a:r>
              <a:rPr lang="pt-BR" dirty="0" err="1" smtClean="0"/>
              <a:t>eTOM</a:t>
            </a:r>
            <a:r>
              <a:rPr lang="pt-BR" dirty="0" smtClean="0"/>
              <a:t> e ITIL de uma transação de Incidente</a:t>
            </a:r>
            <a:endParaRPr lang="pt-BR" dirty="0"/>
          </a:p>
        </p:txBody>
      </p:sp>
      <p:pic>
        <p:nvPicPr>
          <p:cNvPr id="542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3" y="1506926"/>
            <a:ext cx="6913700" cy="527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f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66286" y="2714620"/>
            <a:ext cx="3000396" cy="293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Frameworks: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eTOM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ITIL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COBIT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Seis Sigma</a:t>
            </a:r>
          </a:p>
          <a:p>
            <a:r>
              <a:rPr lang="pt-BR" dirty="0" smtClean="0">
                <a:sym typeface="Wingdings" pitchFamily="2" charset="2"/>
              </a:rPr>
              <a:t>Aplicações na Empresa X</a:t>
            </a:r>
          </a:p>
          <a:p>
            <a:r>
              <a:rPr lang="pt-BR" dirty="0" smtClean="0">
                <a:sym typeface="Wingdings" pitchFamily="2" charset="2"/>
              </a:rPr>
              <a:t>Fusão eTOM e ITIL na empresa X</a:t>
            </a:r>
          </a:p>
          <a:p>
            <a:r>
              <a:rPr lang="pt-BR" dirty="0" smtClean="0">
                <a:sym typeface="Wingdings" pitchFamily="2" charset="2"/>
              </a:rPr>
              <a:t>Conclusões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5381890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  <a:endParaRPr lang="pt-BR" dirty="0"/>
          </a:p>
        </p:txBody>
      </p:sp>
      <p:pic>
        <p:nvPicPr>
          <p:cNvPr id="8194" name="Picture 2" descr="C:\Documents and Settings\marciorm\Configurações locais\Temporary Internet Files\Content.IE5\Y4878X30\MPj0385424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7929" y="71414"/>
            <a:ext cx="2700355" cy="1928825"/>
          </a:xfrm>
          <a:prstGeom prst="rect">
            <a:avLst/>
          </a:prstGeom>
          <a:noFill/>
        </p:spPr>
      </p:pic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Frameworks:</a:t>
            </a:r>
          </a:p>
          <a:p>
            <a:pPr lvl="1"/>
            <a:r>
              <a:rPr lang="pt-BR" dirty="0" smtClean="0"/>
              <a:t>Trás grande </a:t>
            </a:r>
            <a:r>
              <a:rPr lang="pt-BR" b="1" dirty="0" smtClean="0">
                <a:solidFill>
                  <a:srgbClr val="FF0000"/>
                </a:solidFill>
              </a:rPr>
              <a:t>agilidade e confiança</a:t>
            </a:r>
            <a:r>
              <a:rPr lang="pt-BR" dirty="0" smtClean="0"/>
              <a:t> às organizações:</a:t>
            </a:r>
          </a:p>
          <a:p>
            <a:pPr lvl="2"/>
            <a:r>
              <a:rPr lang="pt-BR" dirty="0" smtClean="0"/>
              <a:t>Análise antecipada</a:t>
            </a:r>
          </a:p>
          <a:p>
            <a:pPr lvl="3"/>
            <a:endParaRPr lang="pt-BR" dirty="0" smtClean="0"/>
          </a:p>
          <a:p>
            <a:pPr lvl="1"/>
            <a:r>
              <a:rPr lang="pt-BR" dirty="0" smtClean="0"/>
              <a:t>Especialização dos envolvidos:</a:t>
            </a:r>
          </a:p>
          <a:p>
            <a:pPr lvl="2"/>
            <a:r>
              <a:rPr lang="pt-BR" dirty="0" smtClean="0"/>
              <a:t>Analistas de negócio com amplo </a:t>
            </a:r>
            <a:r>
              <a:rPr lang="pt-BR" i="1" dirty="0" smtClean="0"/>
              <a:t>know-how</a:t>
            </a:r>
          </a:p>
          <a:p>
            <a:pPr lvl="3"/>
            <a:endParaRPr lang="pt-BR" dirty="0" smtClean="0"/>
          </a:p>
          <a:p>
            <a:pPr lvl="1"/>
            <a:r>
              <a:rPr lang="pt-BR" dirty="0" smtClean="0"/>
              <a:t>ITIL X eTOM:</a:t>
            </a:r>
          </a:p>
          <a:p>
            <a:pPr lvl="2"/>
            <a:r>
              <a:rPr lang="pt-BR" dirty="0" smtClean="0"/>
              <a:t>Até onde permanecerão como 2?</a:t>
            </a:r>
          </a:p>
          <a:p>
            <a:pPr lvl="2"/>
            <a:r>
              <a:rPr lang="pt-BR" dirty="0" smtClean="0"/>
              <a:t>Áreas afins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Contribuições do artigo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Sobre a </a:t>
            </a:r>
            <a:r>
              <a:rPr lang="pt-BR" dirty="0" err="1" smtClean="0"/>
              <a:t>complementariedade</a:t>
            </a:r>
            <a:r>
              <a:rPr lang="pt-BR" dirty="0" smtClean="0"/>
              <a:t>:</a:t>
            </a:r>
          </a:p>
          <a:p>
            <a:pPr lvl="1"/>
            <a:r>
              <a:rPr lang="pt-BR" dirty="0" smtClean="0"/>
              <a:t>Apresenta uma tendência mundial em fusão de frameworks</a:t>
            </a:r>
          </a:p>
          <a:p>
            <a:pPr lvl="1"/>
            <a:r>
              <a:rPr lang="pt-BR" dirty="0" smtClean="0"/>
              <a:t>Define como o melhor de cada guia pode ser aproveitado</a:t>
            </a:r>
          </a:p>
          <a:p>
            <a:endParaRPr lang="pt-BR" dirty="0" smtClean="0"/>
          </a:p>
          <a:p>
            <a:r>
              <a:rPr lang="pt-BR" dirty="0" smtClean="0"/>
              <a:t>Apresenta um estudo de caso de uma implementação real da fusão de frameworks:</a:t>
            </a:r>
          </a:p>
          <a:p>
            <a:pPr lvl="1"/>
            <a:r>
              <a:rPr lang="pt-BR" dirty="0" smtClean="0"/>
              <a:t>Define na prática o caminh0 utilizado para se chegar em um melhor resultado e aproveitamento de cada mapa de processos</a:t>
            </a:r>
          </a:p>
          <a:p>
            <a:pPr lvl="1"/>
            <a:r>
              <a:rPr lang="pt-BR" dirty="0" smtClean="0"/>
              <a:t>Mostra as vantagens de cada framework e suas aplicabilidades em uma determinada empresa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ANTONY, J., &amp; BANUELAS, R. (2002, v.6, n.4). Key ingredients for the effective implementation of Six Sigma program. </a:t>
            </a:r>
            <a:r>
              <a:rPr lang="en-US" i="1" dirty="0" smtClean="0"/>
              <a:t>Measuring Business Excellence</a:t>
            </a:r>
            <a:r>
              <a:rPr lang="en-US" dirty="0" smtClean="0"/>
              <a:t> , 20-27.</a:t>
            </a:r>
            <a:endParaRPr lang="pt-BR" dirty="0" smtClean="0"/>
          </a:p>
          <a:p>
            <a:endParaRPr lang="pt-BR" dirty="0" smtClean="0"/>
          </a:p>
          <a:p>
            <a:r>
              <a:rPr lang="en-US" dirty="0" smtClean="0"/>
              <a:t>CARTLIDGE, A., HANNA, A., &amp; et, a. (2007). </a:t>
            </a:r>
            <a:r>
              <a:rPr lang="en-US" i="1" dirty="0" smtClean="0"/>
              <a:t>An Introductory Overview of ITIL V3.</a:t>
            </a:r>
            <a:r>
              <a:rPr lang="en-US" dirty="0" smtClean="0"/>
              <a:t> </a:t>
            </a:r>
            <a:r>
              <a:rPr lang="pt-BR" dirty="0" err="1" smtClean="0"/>
              <a:t>London</a:t>
            </a:r>
            <a:r>
              <a:rPr lang="pt-BR" dirty="0" smtClean="0"/>
              <a:t>: </a:t>
            </a:r>
            <a:r>
              <a:rPr lang="pt-BR" dirty="0" err="1" smtClean="0"/>
              <a:t>itSMF</a:t>
            </a:r>
            <a:r>
              <a:rPr lang="pt-BR" dirty="0" smtClean="0"/>
              <a:t> UK. Disponível em: http://www.itsmfi.org/files/itSMF_ITILV3_Intro_Overview_0.pdf.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DAVENPORT, T., &amp; PRUSAK, L. (1998). </a:t>
            </a:r>
            <a:r>
              <a:rPr lang="en-US" i="1" dirty="0" smtClean="0"/>
              <a:t>Working knowledge – How organizations manage what they know.</a:t>
            </a:r>
            <a:r>
              <a:rPr lang="en-US" dirty="0" smtClean="0"/>
              <a:t> Boston: Harvard Business School Press.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DEMING, W. E. (1986). </a:t>
            </a:r>
            <a:r>
              <a:rPr lang="en-US" i="1" dirty="0" smtClean="0"/>
              <a:t>Out of the Crisis.</a:t>
            </a:r>
            <a:r>
              <a:rPr lang="en-US" dirty="0" smtClean="0"/>
              <a:t> MIT Center for Advanced Engineering Study.</a:t>
            </a:r>
            <a:endParaRPr lang="pt-BR" dirty="0" smtClean="0"/>
          </a:p>
          <a:p>
            <a:pPr>
              <a:buNone/>
            </a:pPr>
            <a:r>
              <a:rPr lang="pt-BR" dirty="0" smtClean="0"/>
              <a:t> </a:t>
            </a:r>
          </a:p>
          <a:p>
            <a:r>
              <a:rPr lang="pt-BR" dirty="0" smtClean="0"/>
              <a:t>DINIZ, E., &amp; BOSCHI, R. R. (2003). Empresariado e estratégias de desenvolvimento: balanço e perspectivas. </a:t>
            </a:r>
            <a:r>
              <a:rPr lang="pt-BR" i="1" dirty="0" smtClean="0"/>
              <a:t>Revista Brasileira de Ciências Sociais, Rio de Janeiro</a:t>
            </a:r>
            <a:r>
              <a:rPr lang="pt-BR" dirty="0" smtClean="0"/>
              <a:t> , v. 18, n. 52, Disponível em: www.scielo.br/pdf/rbcsoc/v18n52/18064.pdf.</a:t>
            </a:r>
          </a:p>
          <a:p>
            <a:pPr>
              <a:buNone/>
            </a:pPr>
            <a:r>
              <a:rPr lang="pt-BR" dirty="0" smtClean="0"/>
              <a:t> </a:t>
            </a:r>
          </a:p>
          <a:p>
            <a:r>
              <a:rPr lang="pt-BR" dirty="0" smtClean="0"/>
              <a:t>FILGUEIRAS, L. (2006). </a:t>
            </a:r>
            <a:r>
              <a:rPr lang="pt-BR" i="1" dirty="0" smtClean="0"/>
              <a:t>O neoliberalismo no Brasil: estrutura, dinâmica e ajuste do modelo econômico.</a:t>
            </a:r>
            <a:r>
              <a:rPr lang="pt-BR" dirty="0" smtClean="0"/>
              <a:t> Buenos Aires: CLASCO. ISBN: 987-1183-56-9. Disponível em: http://bibliotecavirtual.clacso.org.ar/ar/libros/grupos/basua/C05Filgueiras.pdf.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FORUM, T. M. (2001). </a:t>
            </a:r>
            <a:r>
              <a:rPr lang="en-US" i="1" dirty="0" err="1" smtClean="0"/>
              <a:t>eTOM</a:t>
            </a:r>
            <a:r>
              <a:rPr lang="en-US" i="1" dirty="0" smtClean="0"/>
              <a:t> The Business Process Framework For The Information and Communications Services Industry.</a:t>
            </a:r>
            <a:r>
              <a:rPr lang="en-US" dirty="0" smtClean="0"/>
              <a:t> </a:t>
            </a:r>
            <a:r>
              <a:rPr lang="pt-BR" dirty="0" err="1" smtClean="0"/>
              <a:t>Morristown</a:t>
            </a:r>
            <a:r>
              <a:rPr lang="pt-BR" dirty="0" smtClean="0"/>
              <a:t>: TM </a:t>
            </a:r>
            <a:r>
              <a:rPr lang="pt-BR" dirty="0" err="1" smtClean="0"/>
              <a:t>Forum</a:t>
            </a:r>
            <a:r>
              <a:rPr lang="pt-BR" dirty="0" smtClean="0"/>
              <a:t>. Disponível em: www.tmforum.org/sdata/documents/TMFC678%20TMFC631%20GB921v2%5B1%5D.5.</a:t>
            </a:r>
            <a:r>
              <a:rPr lang="pt-BR" dirty="0" err="1" smtClean="0"/>
              <a:t>pdf</a:t>
            </a:r>
            <a:r>
              <a:rPr lang="pt-BR" dirty="0" smtClean="0"/>
              <a:t>.</a:t>
            </a:r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IT Governance Institute. (2005). </a:t>
            </a:r>
            <a:r>
              <a:rPr lang="en-US" i="1" dirty="0" smtClean="0"/>
              <a:t>COBIT 4.0 Control Objectives, Management Guidelines and Maturity Models.</a:t>
            </a:r>
            <a:r>
              <a:rPr lang="en-US" dirty="0" smtClean="0"/>
              <a:t> USA: ISACA.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KELLY, M. (2005). </a:t>
            </a:r>
            <a:r>
              <a:rPr lang="en-US" i="1" dirty="0" err="1" smtClean="0"/>
              <a:t>eTOM</a:t>
            </a:r>
            <a:r>
              <a:rPr lang="en-US" i="1" dirty="0" smtClean="0"/>
              <a:t> For The Information and Communication Services Industry. An Interim View of an Interpreter's Guide for </a:t>
            </a:r>
            <a:r>
              <a:rPr lang="en-US" i="1" dirty="0" err="1" smtClean="0"/>
              <a:t>eTOM</a:t>
            </a:r>
            <a:r>
              <a:rPr lang="en-US" i="1" dirty="0" smtClean="0"/>
              <a:t> and ITIL Practitioners.</a:t>
            </a:r>
            <a:r>
              <a:rPr lang="en-US" dirty="0" smtClean="0"/>
              <a:t> Release 6.0: </a:t>
            </a:r>
            <a:r>
              <a:rPr lang="en-US" dirty="0" err="1" smtClean="0"/>
              <a:t>TeleManagement</a:t>
            </a:r>
            <a:r>
              <a:rPr lang="en-US" dirty="0" smtClean="0"/>
              <a:t> Forum.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MCCARTY, T., DANIELS, L., &amp; e. a. (2005). </a:t>
            </a:r>
            <a:r>
              <a:rPr lang="en-US" i="1" dirty="0" smtClean="0"/>
              <a:t>The Six Sigma Black Belt Handbook.</a:t>
            </a:r>
            <a:r>
              <a:rPr lang="en-US" dirty="0" smtClean="0"/>
              <a:t> McGraw-Hill.</a:t>
            </a:r>
            <a:endParaRPr lang="pt-BR" dirty="0" smtClean="0"/>
          </a:p>
          <a:p>
            <a:endParaRPr lang="en-US" dirty="0" smtClean="0"/>
          </a:p>
          <a:p>
            <a:r>
              <a:rPr lang="en-US" dirty="0" smtClean="0"/>
              <a:t>MENDEL, T., &amp; MATZKE, P. (2006). Converged Service Delivery: The Missing Link In Achieving Business Flexibility. </a:t>
            </a:r>
            <a:r>
              <a:rPr lang="en-US" i="1" dirty="0" smtClean="0"/>
              <a:t>Forrester Big Idea</a:t>
            </a:r>
            <a:r>
              <a:rPr lang="en-US" dirty="0" smtClean="0"/>
              <a:t> , June 20.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MEWADA, S. (2008). Merging the Power of Network &amp; IT. </a:t>
            </a:r>
            <a:r>
              <a:rPr lang="en-US" i="1" dirty="0" smtClean="0"/>
              <a:t>Billing &amp; OSS World - Jan/2008</a:t>
            </a:r>
            <a:r>
              <a:rPr lang="en-US" dirty="0" smtClean="0"/>
              <a:t> , p. 22-23. </a:t>
            </a:r>
            <a:r>
              <a:rPr lang="pt-BR" dirty="0" smtClean="0"/>
              <a:t>Disponível em:www.netcracker.com/en/news/media_coverage/index.</a:t>
            </a:r>
            <a:r>
              <a:rPr lang="pt-BR" dirty="0" err="1" smtClean="0"/>
              <a:t>php</a:t>
            </a:r>
            <a:r>
              <a:rPr lang="pt-BR" dirty="0" smtClean="0"/>
              <a:t>?from4=2&amp;id4=602.</a:t>
            </a:r>
          </a:p>
          <a:p>
            <a:pPr>
              <a:buNone/>
            </a:pPr>
            <a:r>
              <a:rPr lang="pt-BR" dirty="0" smtClean="0"/>
              <a:t> </a:t>
            </a:r>
          </a:p>
          <a:p>
            <a:r>
              <a:rPr lang="pt-BR" dirty="0" smtClean="0"/>
              <a:t>MONTEIRO, J. M. (2006). A Gestão por Processos de Negócios: um novo princípio de gestão ou uma panacéia? </a:t>
            </a:r>
            <a:r>
              <a:rPr lang="pt-BR" i="1" dirty="0" smtClean="0"/>
              <a:t>IX SEMEAD - Seminários em Administração FEA-USP.</a:t>
            </a:r>
            <a:r>
              <a:rPr lang="pt-BR" dirty="0" smtClean="0"/>
              <a:t> São Paulo: Disponível em: www.ead.fea.usp.br/Semead/9semead/resultado_semead/trabalhosPDF/1.pdf.</a:t>
            </a:r>
          </a:p>
          <a:p>
            <a:pPr>
              <a:buNone/>
            </a:pPr>
            <a:r>
              <a:rPr lang="pt-BR" dirty="0" smtClean="0"/>
              <a:t> </a:t>
            </a:r>
          </a:p>
          <a:p>
            <a:r>
              <a:rPr lang="pt-BR" dirty="0" smtClean="0"/>
              <a:t>MORAES, J. C. (2003). Análise da eficácia da disseminação de conhecimentos sobre controles internos: o caso do Banco do Brasil. </a:t>
            </a:r>
            <a:r>
              <a:rPr lang="pt-BR" i="1" dirty="0" smtClean="0"/>
              <a:t>Dissertação de Mestrado em Engenharia de Produção.</a:t>
            </a:r>
            <a:r>
              <a:rPr lang="pt-BR" dirty="0" smtClean="0"/>
              <a:t> Orientador: Pedro Alberto </a:t>
            </a:r>
            <a:r>
              <a:rPr lang="pt-BR" dirty="0" err="1" smtClean="0"/>
              <a:t>Barbetta</a:t>
            </a:r>
            <a:r>
              <a:rPr lang="pt-BR" dirty="0" smtClean="0"/>
              <a:t>: UFSC - Disponível em: www.febraban.org.br/Arquivo/Destaques/Dissertacao.pdf.</a:t>
            </a:r>
          </a:p>
          <a:p>
            <a:pPr>
              <a:buNone/>
            </a:pPr>
            <a:r>
              <a:rPr lang="pt-BR" dirty="0" smtClean="0"/>
              <a:t> </a:t>
            </a:r>
          </a:p>
          <a:p>
            <a:r>
              <a:rPr lang="pt-BR" dirty="0" smtClean="0"/>
              <a:t>MOREIRA, M., &amp; MENDES, R. (2008). ITIL na Gestão da Segurança da Informação. </a:t>
            </a:r>
            <a:r>
              <a:rPr lang="pt-BR" i="1" dirty="0" smtClean="0"/>
              <a:t>5º CONTECSI Congresso Internacional de Gestão de Tecnologia e Sistemas de Informação</a:t>
            </a:r>
            <a:r>
              <a:rPr lang="pt-BR" dirty="0" smtClean="0"/>
              <a:t> (pp. 3009-3029). </a:t>
            </a:r>
            <a:r>
              <a:rPr lang="en-US" dirty="0" smtClean="0"/>
              <a:t>São Paulo: TECSI EAC FEA USP.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RICHARDSON, T. (2008). Standards Assisting the Deployment of Next Generation Networks. </a:t>
            </a:r>
            <a:r>
              <a:rPr lang="en-US" i="1" dirty="0" smtClean="0"/>
              <a:t>OSS in Telecoms Conference.</a:t>
            </a:r>
            <a:r>
              <a:rPr lang="en-US" dirty="0" smtClean="0"/>
              <a:t> London: OSS Events. </a:t>
            </a:r>
            <a:r>
              <a:rPr lang="en-US" dirty="0" err="1" smtClean="0"/>
              <a:t>Disponível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 http://www.ossevents.com/presentations/OBSS0308/OSS0308_Richardson%20presentation.pdf.</a:t>
            </a:r>
            <a:endParaRPr lang="pt-BR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pt-BR" dirty="0" smtClean="0"/>
          </a:p>
          <a:p>
            <a:r>
              <a:rPr lang="en-US" dirty="0" smtClean="0"/>
              <a:t>RICHARDSON, T. (2003). </a:t>
            </a:r>
            <a:r>
              <a:rPr lang="en-US" dirty="0" err="1" smtClean="0"/>
              <a:t>TeleManagement</a:t>
            </a:r>
            <a:r>
              <a:rPr lang="en-US" dirty="0" smtClean="0"/>
              <a:t> Forum &amp; NGOSS Program Overview. </a:t>
            </a:r>
            <a:r>
              <a:rPr lang="en-US" i="1" dirty="0" smtClean="0"/>
              <a:t>Global Management Conference.</a:t>
            </a:r>
            <a:r>
              <a:rPr lang="en-US" dirty="0" smtClean="0"/>
              <a:t> San Jose: DMTF. </a:t>
            </a:r>
            <a:r>
              <a:rPr lang="en-US" dirty="0" err="1" smtClean="0"/>
              <a:t>Disponível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 http://www.dmtf.org/events/past/2003/gmc/presentations/GMC03_TelcoEnterpriseConvergence_V2.pdf.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1300" dirty="0" smtClean="0"/>
              <a:t>SANDONATO, F. d. (2007). A importância dos frameworks de controle de processos para a gestão efetiva da tecnologia da informação. </a:t>
            </a:r>
            <a:r>
              <a:rPr lang="pt-BR" sz="1300" i="1" dirty="0" smtClean="0"/>
              <a:t>XXVII ENEGP (Encontro Nacional de Engenharia de Produção).</a:t>
            </a:r>
            <a:r>
              <a:rPr lang="pt-BR" sz="1300" dirty="0" smtClean="0"/>
              <a:t> Foz do Iguaçu: ABEPRO. Disponível em: www.abepro.org.br/biblioteca/ENEGEP2007_TR630468_0476.pdf.</a:t>
            </a:r>
          </a:p>
          <a:p>
            <a:endParaRPr lang="pt-BR" sz="1300" dirty="0" smtClean="0"/>
          </a:p>
          <a:p>
            <a:r>
              <a:rPr lang="en-US" sz="1300" dirty="0" smtClean="0"/>
              <a:t>SCHONHOWD, R. M. (2007). </a:t>
            </a:r>
            <a:r>
              <a:rPr lang="en-US" sz="1300" i="1" dirty="0" smtClean="0"/>
              <a:t>Why Telecom And IT Strategists Must Pursue Converged Service Delivery To 2010 And Beyond.</a:t>
            </a:r>
            <a:r>
              <a:rPr lang="en-US" sz="1300" dirty="0" smtClean="0"/>
              <a:t> </a:t>
            </a:r>
            <a:r>
              <a:rPr lang="pt-BR" sz="1300" dirty="0" smtClean="0"/>
              <a:t>Disponível em: www.forrester.com/Events/Content/0,5180,1675,00.</a:t>
            </a:r>
            <a:r>
              <a:rPr lang="pt-BR" sz="1300" dirty="0" err="1" smtClean="0"/>
              <a:t>ppt</a:t>
            </a:r>
            <a:r>
              <a:rPr lang="pt-BR" sz="1300" dirty="0" smtClean="0"/>
              <a:t>: </a:t>
            </a:r>
            <a:r>
              <a:rPr lang="pt-BR" sz="1300" dirty="0" err="1" smtClean="0"/>
              <a:t>Forrester</a:t>
            </a:r>
            <a:r>
              <a:rPr lang="pt-BR" sz="1300" dirty="0" smtClean="0"/>
              <a:t>.</a:t>
            </a:r>
          </a:p>
          <a:p>
            <a:pPr>
              <a:buNone/>
            </a:pPr>
            <a:r>
              <a:rPr lang="pt-BR" sz="1300" dirty="0" smtClean="0"/>
              <a:t> </a:t>
            </a:r>
          </a:p>
          <a:p>
            <a:r>
              <a:rPr lang="pt-BR" sz="1300" dirty="0" smtClean="0"/>
              <a:t>SILVA, A. L. (2005). A política externa brasileira e a matriz neoliberal de inserção internacional. </a:t>
            </a:r>
            <a:r>
              <a:rPr lang="pt-BR" sz="1300" i="1" dirty="0" smtClean="0"/>
              <a:t>Anais Segundas Jornadas de História Regional Comparada</a:t>
            </a:r>
            <a:r>
              <a:rPr lang="pt-BR" sz="1300" dirty="0" smtClean="0"/>
              <a:t> (pp. 1-17). Porto Alegre: FEE. Disponível em: www.fee.tche.br/sitefee/download/jornadas/2/h2-03.pdf.</a:t>
            </a:r>
          </a:p>
          <a:p>
            <a:pPr>
              <a:buNone/>
            </a:pPr>
            <a:r>
              <a:rPr lang="en-US" sz="1300" dirty="0" smtClean="0"/>
              <a:t> </a:t>
            </a:r>
            <a:endParaRPr lang="pt-BR" sz="1300" dirty="0" smtClean="0"/>
          </a:p>
          <a:p>
            <a:r>
              <a:rPr lang="en-US" sz="1300" dirty="0" smtClean="0"/>
              <a:t>STRASSNER, J., FLECK, J., HUANG, J., FAUER, C., &amp; RICHARDSON, T. (2004). TMF White Paper on NGOSS and MDA. </a:t>
            </a:r>
            <a:r>
              <a:rPr lang="en-US" sz="1300" i="1" dirty="0" err="1" smtClean="0"/>
              <a:t>BPTrends</a:t>
            </a:r>
            <a:r>
              <a:rPr lang="en-US" sz="1300" i="1" dirty="0" smtClean="0"/>
              <a:t>.</a:t>
            </a:r>
            <a:r>
              <a:rPr lang="en-US" sz="1300" dirty="0" smtClean="0"/>
              <a:t> </a:t>
            </a:r>
            <a:r>
              <a:rPr lang="en-US" sz="1300" dirty="0" err="1" smtClean="0"/>
              <a:t>BPTrends</a:t>
            </a:r>
            <a:r>
              <a:rPr lang="en-US" sz="1300" dirty="0" smtClean="0"/>
              <a:t>. </a:t>
            </a:r>
            <a:r>
              <a:rPr lang="en-US" sz="1300" dirty="0" err="1" smtClean="0"/>
              <a:t>Disponível</a:t>
            </a:r>
            <a:r>
              <a:rPr lang="en-US" sz="1300" dirty="0" smtClean="0"/>
              <a:t> </a:t>
            </a:r>
            <a:r>
              <a:rPr lang="en-US" sz="1300" dirty="0" err="1" smtClean="0"/>
              <a:t>em</a:t>
            </a:r>
            <a:r>
              <a:rPr lang="en-US" sz="1300" dirty="0" smtClean="0"/>
              <a:t>: http://www.bptrends.com/publicationfiles/04-04%20WP%20TMF%20MDA-NOGSS%20-%20Strassner%20et%20al.pdf.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571612"/>
            <a:ext cx="8077200" cy="2071702"/>
          </a:xfrm>
        </p:spPr>
        <p:txBody>
          <a:bodyPr>
            <a:normAutofit fontScale="85000" lnSpcReduction="20000"/>
          </a:bodyPr>
          <a:lstStyle/>
          <a:p>
            <a:r>
              <a:rPr lang="pt-BR" sz="2800" dirty="0" smtClean="0"/>
              <a:t>Márcio A. R. Moreira		</a:t>
            </a:r>
            <a:r>
              <a:rPr lang="pt-BR" sz="2800" dirty="0" smtClean="0">
                <a:hlinkClick r:id="rId2"/>
              </a:rPr>
              <a:t>marcio.moreira@websec.com.br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Guilherme S. de Oliveira	</a:t>
            </a:r>
            <a:r>
              <a:rPr lang="pt-BR" sz="2800" dirty="0" smtClean="0">
                <a:hlinkClick r:id="rId3"/>
              </a:rPr>
              <a:t>guilhermesanoli@gmail.com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Kennedy J. de P. Silva		</a:t>
            </a:r>
            <a:r>
              <a:rPr lang="pt-BR" sz="2800" dirty="0" smtClean="0">
                <a:hlinkClick r:id="rId4"/>
              </a:rPr>
              <a:t>kennedy@edu.uniube.br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Rogério Mendes		</a:t>
            </a:r>
            <a:r>
              <a:rPr lang="pt-BR" sz="2800" dirty="0" smtClean="0">
                <a:hlinkClick r:id="rId5"/>
              </a:rPr>
              <a:t>rogerio@websec.com.br</a:t>
            </a:r>
            <a:r>
              <a:rPr lang="pt-BR" sz="2800" dirty="0" smtClean="0"/>
              <a:t> </a:t>
            </a:r>
          </a:p>
          <a:p>
            <a:r>
              <a:rPr lang="pt-BR" sz="2800" dirty="0" smtClean="0"/>
              <a:t>Flamaryon Guerin		</a:t>
            </a:r>
            <a:r>
              <a:rPr lang="pt-BR" sz="2800" dirty="0" smtClean="0">
                <a:hlinkClick r:id="rId6"/>
              </a:rPr>
              <a:t>flamaryon@uniminas.br</a:t>
            </a:r>
            <a:endParaRPr lang="pt-BR" sz="2800" dirty="0" smtClean="0"/>
          </a:p>
          <a:p>
            <a:endParaRPr lang="pt-BR" sz="2400" dirty="0" smtClean="0"/>
          </a:p>
          <a:p>
            <a:r>
              <a:rPr lang="pt-BR" sz="2400" dirty="0" smtClean="0"/>
              <a:t>7º CONTECSI  - 19 a 21 de Maio de 2010 	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14612" y="5157805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643174" y="5905391"/>
            <a:ext cx="952633" cy="952633"/>
          </a:xfrm>
          <a:prstGeom prst="rect">
            <a:avLst/>
          </a:prstGeom>
        </p:spPr>
      </p:pic>
      <p:pic>
        <p:nvPicPr>
          <p:cNvPr id="14" name="Imagem 13" descr="usp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643306" y="5237274"/>
            <a:ext cx="1928826" cy="763494"/>
          </a:xfrm>
          <a:prstGeom prst="rect">
            <a:avLst/>
          </a:prstGeom>
        </p:spPr>
      </p:pic>
      <p:pic>
        <p:nvPicPr>
          <p:cNvPr id="16" name="Imagem 15" descr="f1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71406" y="5160389"/>
            <a:ext cx="2584492" cy="1626197"/>
          </a:xfrm>
          <a:prstGeom prst="rect">
            <a:avLst/>
          </a:prstGeom>
        </p:spPr>
      </p:pic>
      <p:pic>
        <p:nvPicPr>
          <p:cNvPr id="17" name="Imagem 16" descr="f1.pn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7000924" y="5143512"/>
            <a:ext cx="2071670" cy="555207"/>
          </a:xfrm>
          <a:prstGeom prst="rect">
            <a:avLst/>
          </a:prstGeom>
        </p:spPr>
      </p:pic>
      <p:pic>
        <p:nvPicPr>
          <p:cNvPr id="18" name="Imagem 17" descr="f1.pn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5500694" y="5214950"/>
            <a:ext cx="1571612" cy="1571612"/>
          </a:xfrm>
          <a:prstGeom prst="rect">
            <a:avLst/>
          </a:prstGeom>
        </p:spPr>
      </p:pic>
      <p:pic>
        <p:nvPicPr>
          <p:cNvPr id="19" name="Imagem 18" descr="Pitagoras_Faculdade_med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7500958" y="5572140"/>
            <a:ext cx="1206775" cy="1270289"/>
          </a:xfrm>
          <a:prstGeom prst="rect">
            <a:avLst/>
          </a:prstGeom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695994" y="241586"/>
            <a:ext cx="8077200" cy="816096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47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714348" y="1142984"/>
            <a:ext cx="80724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dirty="0" smtClean="0"/>
              <a:t>Disponível em:			</a:t>
            </a:r>
            <a:r>
              <a:rPr lang="pt-BR" sz="2200" dirty="0" smtClean="0">
                <a:hlinkClick r:id="rId14"/>
              </a:rPr>
              <a:t>www.geocities.com/marciomoreira</a:t>
            </a:r>
            <a:endParaRPr lang="pt-BR" sz="2200" dirty="0"/>
          </a:p>
        </p:txBody>
      </p:sp>
      <p:pic>
        <p:nvPicPr>
          <p:cNvPr id="21" name="Imagem 20" descr="f1.pn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3643306" y="6072206"/>
            <a:ext cx="1886213" cy="743054"/>
          </a:xfrm>
          <a:prstGeom prst="rect">
            <a:avLst/>
          </a:prstGeom>
        </p:spPr>
      </p:pic>
      <p:sp>
        <p:nvSpPr>
          <p:cNvPr id="22" name="Título 1"/>
          <p:cNvSpPr>
            <a:spLocks noGrp="1"/>
          </p:cNvSpPr>
          <p:nvPr>
            <p:ph type="ctrTitle"/>
          </p:nvPr>
        </p:nvSpPr>
        <p:spPr>
          <a:xfrm>
            <a:off x="214282" y="3643314"/>
            <a:ext cx="8715436" cy="1385886"/>
          </a:xfrm>
        </p:spPr>
        <p:txBody>
          <a:bodyPr anchor="ctr">
            <a:noAutofit/>
          </a:bodyPr>
          <a:lstStyle/>
          <a:p>
            <a:pPr algn="ctr"/>
            <a:r>
              <a:rPr lang="pt-BR" sz="4000" dirty="0" err="1" smtClean="0"/>
              <a:t>Complementariedade</a:t>
            </a:r>
            <a:r>
              <a:rPr lang="pt-BR" sz="4000" dirty="0" smtClean="0"/>
              <a:t> </a:t>
            </a:r>
            <a:r>
              <a:rPr lang="pt-BR" sz="4000" dirty="0" err="1" smtClean="0"/>
              <a:t>eTOM</a:t>
            </a:r>
            <a:r>
              <a:rPr lang="pt-BR" sz="4000" dirty="0" smtClean="0"/>
              <a:t> e ITIL Através de Um Estudo de Caso</a:t>
            </a:r>
            <a:endParaRPr lang="en-US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Por que processos e frameworks?</a:t>
            </a:r>
            <a:endParaRPr lang="pt-BR" dirty="0"/>
          </a:p>
        </p:txBody>
      </p:sp>
      <p:pic>
        <p:nvPicPr>
          <p:cNvPr id="48130" name="Picture 2" descr="f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84922" y="1774825"/>
            <a:ext cx="5174156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Infraestrutura do NGOSS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4" name="Espaço Reservado para Conteúdo 5"/>
          <p:cNvGraphicFramePr>
            <a:graphicFrameLocks/>
          </p:cNvGraphicFramePr>
          <p:nvPr/>
        </p:nvGraphicFramePr>
        <p:xfrm>
          <a:off x="428596" y="1828800"/>
          <a:ext cx="8358248" cy="402909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89562"/>
                <a:gridCol w="2089562"/>
                <a:gridCol w="2089562"/>
                <a:gridCol w="2089562"/>
              </a:tblGrid>
              <a:tr h="999208"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Negócio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Sistema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Implementação</a:t>
                      </a:r>
                      <a:endParaRPr lang="pt-BR" dirty="0"/>
                    </a:p>
                  </a:txBody>
                  <a:tcPr anchor="ctr"/>
                </a:tc>
              </a:tr>
              <a:tr h="1601124"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Comportamento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</a:tr>
              <a:tr h="1428760"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Informações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4214810" y="2714620"/>
            <a:ext cx="4567238" cy="3124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bIns="2788920" anchor="ctr"/>
          <a:lstStyle/>
          <a:p>
            <a:pPr algn="ctr"/>
            <a:r>
              <a:rPr lang="pt-BR" sz="1800" b="1" dirty="0" smtClean="0"/>
              <a:t>Arquitetura</a:t>
            </a:r>
            <a:endParaRPr lang="pt-BR" sz="1800" b="1" dirty="0"/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2568562" y="3089288"/>
            <a:ext cx="1997077" cy="2740023"/>
            <a:chOff x="1522" y="2183"/>
            <a:chExt cx="1258" cy="1726"/>
          </a:xfrm>
        </p:grpSpPr>
        <p:sp>
          <p:nvSpPr>
            <p:cNvPr id="7" name="Oval 23"/>
            <p:cNvSpPr>
              <a:spLocks noChangeArrowheads="1"/>
            </p:cNvSpPr>
            <p:nvPr/>
          </p:nvSpPr>
          <p:spPr bwMode="auto">
            <a:xfrm rot="21559204">
              <a:off x="1522" y="2183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Fluxo de</a:t>
              </a:r>
            </a:p>
            <a:p>
              <a:pPr algn="ctr" eaLnBrk="1" hangingPunct="1"/>
              <a:r>
                <a:rPr lang="pt-BR" sz="1500" dirty="0" smtClean="0"/>
                <a:t>Negócio</a:t>
              </a:r>
              <a:endParaRPr lang="pt-BR" sz="1500" dirty="0"/>
            </a:p>
          </p:txBody>
        </p:sp>
        <p:sp>
          <p:nvSpPr>
            <p:cNvPr id="8" name="Oval 21"/>
            <p:cNvSpPr>
              <a:spLocks noChangeArrowheads="1"/>
            </p:cNvSpPr>
            <p:nvPr/>
          </p:nvSpPr>
          <p:spPr bwMode="auto">
            <a:xfrm rot="21559801">
              <a:off x="1533" y="2768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Transações</a:t>
              </a:r>
            </a:p>
            <a:p>
              <a:pPr algn="ctr" eaLnBrk="1" hangingPunct="1"/>
              <a:r>
                <a:rPr lang="pt-BR" sz="1500" dirty="0" smtClean="0"/>
                <a:t>de Negócio</a:t>
              </a:r>
            </a:p>
          </p:txBody>
        </p:sp>
        <p:sp>
          <p:nvSpPr>
            <p:cNvPr id="9" name="Oval 19"/>
            <p:cNvSpPr>
              <a:spLocks noChangeArrowheads="1"/>
            </p:cNvSpPr>
            <p:nvPr/>
          </p:nvSpPr>
          <p:spPr bwMode="auto">
            <a:xfrm rot="21597838">
              <a:off x="1524" y="3342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Entidade</a:t>
              </a:r>
            </a:p>
            <a:p>
              <a:pPr algn="ctr" eaLnBrk="1" hangingPunct="1"/>
              <a:r>
                <a:rPr lang="pt-BR" sz="1500" dirty="0" smtClean="0"/>
                <a:t>de Negócio</a:t>
              </a:r>
            </a:p>
          </p:txBody>
        </p:sp>
      </p:grp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4648200" y="3073419"/>
            <a:ext cx="1995488" cy="2755901"/>
            <a:chOff x="2928" y="2173"/>
            <a:chExt cx="1257" cy="1736"/>
          </a:xfrm>
        </p:grpSpPr>
        <p:sp>
          <p:nvSpPr>
            <p:cNvPr id="11" name="Oval 22"/>
            <p:cNvSpPr>
              <a:spLocks noChangeArrowheads="1"/>
            </p:cNvSpPr>
            <p:nvPr/>
          </p:nvSpPr>
          <p:spPr bwMode="auto">
            <a:xfrm rot="21593857">
              <a:off x="2938" y="2173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Plano de Processo</a:t>
              </a:r>
            </a:p>
            <a:p>
              <a:pPr algn="ctr" eaLnBrk="1" hangingPunct="1"/>
              <a:r>
                <a:rPr lang="pt-BR" sz="1500" dirty="0" smtClean="0"/>
                <a:t>de Sistema</a:t>
              </a:r>
            </a:p>
          </p:txBody>
        </p:sp>
        <p:sp>
          <p:nvSpPr>
            <p:cNvPr id="12" name="Oval 17"/>
            <p:cNvSpPr>
              <a:spLocks noChangeArrowheads="1"/>
            </p:cNvSpPr>
            <p:nvPr/>
          </p:nvSpPr>
          <p:spPr bwMode="auto">
            <a:xfrm rot="21559801">
              <a:off x="2928" y="2760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Especificação</a:t>
              </a:r>
            </a:p>
            <a:p>
              <a:pPr algn="ctr" eaLnBrk="1" hangingPunct="1"/>
              <a:r>
                <a:rPr lang="pt-BR" sz="1500" dirty="0" smtClean="0"/>
                <a:t>Neutra do Contrato</a:t>
              </a:r>
            </a:p>
          </p:txBody>
        </p:sp>
        <p:sp>
          <p:nvSpPr>
            <p:cNvPr id="13" name="Oval 14"/>
            <p:cNvSpPr>
              <a:spLocks noChangeArrowheads="1"/>
            </p:cNvSpPr>
            <p:nvPr/>
          </p:nvSpPr>
          <p:spPr bwMode="auto">
            <a:xfrm rot="21597838">
              <a:off x="2938" y="3342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Modelo de</a:t>
              </a:r>
            </a:p>
            <a:p>
              <a:pPr algn="ctr" eaLnBrk="1" hangingPunct="1"/>
              <a:r>
                <a:rPr lang="pt-BR" sz="1500" dirty="0" smtClean="0"/>
                <a:t>Informação</a:t>
              </a:r>
              <a:endParaRPr lang="pt-BR" sz="1500" dirty="0"/>
            </a:p>
          </p:txBody>
        </p:sp>
      </p:grpSp>
      <p:grpSp>
        <p:nvGrpSpPr>
          <p:cNvPr id="14" name="Group 29"/>
          <p:cNvGrpSpPr>
            <a:grpSpLocks/>
          </p:cNvGrpSpPr>
          <p:nvPr/>
        </p:nvGrpSpPr>
        <p:grpSpPr bwMode="auto">
          <a:xfrm>
            <a:off x="6786549" y="3073418"/>
            <a:ext cx="1995488" cy="2755901"/>
            <a:chOff x="4179" y="2173"/>
            <a:chExt cx="1257" cy="1736"/>
          </a:xfrm>
        </p:grpSpPr>
        <p:sp>
          <p:nvSpPr>
            <p:cNvPr id="15" name="Oval 24"/>
            <p:cNvSpPr>
              <a:spLocks noChangeArrowheads="1"/>
            </p:cNvSpPr>
            <p:nvPr/>
          </p:nvSpPr>
          <p:spPr bwMode="auto">
            <a:xfrm rot="21593857">
              <a:off x="4180" y="2173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Script de</a:t>
              </a:r>
            </a:p>
            <a:p>
              <a:pPr algn="ctr" eaLnBrk="1" hangingPunct="1"/>
              <a:r>
                <a:rPr lang="pt-BR" sz="1500" dirty="0" smtClean="0"/>
                <a:t> Execução</a:t>
              </a:r>
            </a:p>
          </p:txBody>
        </p:sp>
        <p:sp>
          <p:nvSpPr>
            <p:cNvPr id="16" name="Oval 20"/>
            <p:cNvSpPr>
              <a:spLocks noChangeArrowheads="1"/>
            </p:cNvSpPr>
            <p:nvPr/>
          </p:nvSpPr>
          <p:spPr bwMode="auto">
            <a:xfrm rot="21559801">
              <a:off x="4189" y="2760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Especificação</a:t>
              </a:r>
            </a:p>
            <a:p>
              <a:pPr algn="ctr" eaLnBrk="1" hangingPunct="1"/>
              <a:r>
                <a:rPr lang="pt-BR" sz="1500" dirty="0" smtClean="0"/>
                <a:t>Técnica do Contrato</a:t>
              </a: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 rot="21597838">
              <a:off x="4179" y="3342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Modelo</a:t>
              </a:r>
            </a:p>
            <a:p>
              <a:pPr algn="ctr" eaLnBrk="1" hangingPunct="1"/>
              <a:r>
                <a:rPr lang="pt-BR" sz="1500" dirty="0" smtClean="0"/>
                <a:t>de Dado</a:t>
              </a:r>
            </a:p>
          </p:txBody>
        </p:sp>
      </p:grpSp>
      <p:sp>
        <p:nvSpPr>
          <p:cNvPr id="18" name="Oval 26"/>
          <p:cNvSpPr>
            <a:spLocks noChangeArrowheads="1"/>
          </p:cNvSpPr>
          <p:nvPr/>
        </p:nvSpPr>
        <p:spPr bwMode="auto">
          <a:xfrm rot="1659043">
            <a:off x="879902" y="2117719"/>
            <a:ext cx="1447800" cy="4540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pt-BR" sz="2000" dirty="0" smtClean="0"/>
              <a:t>Artefatos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Componentes do NGOSS</a:t>
            </a:r>
            <a:endParaRPr lang="pt-BR" dirty="0"/>
          </a:p>
        </p:txBody>
      </p:sp>
      <p:graphicFrame>
        <p:nvGraphicFramePr>
          <p:cNvPr id="19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428596" y="1828800"/>
          <a:ext cx="8358248" cy="402909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89562"/>
                <a:gridCol w="2089562"/>
                <a:gridCol w="2089562"/>
                <a:gridCol w="2089562"/>
              </a:tblGrid>
              <a:tr h="999208"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Negócio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Sistema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Implementação</a:t>
                      </a:r>
                      <a:endParaRPr lang="pt-BR" dirty="0"/>
                    </a:p>
                  </a:txBody>
                  <a:tcPr anchor="ctr"/>
                </a:tc>
              </a:tr>
              <a:tr h="1601124"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Comportamento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</a:tr>
              <a:tr h="1428760">
                <a:tc>
                  <a:txBody>
                    <a:bodyPr/>
                    <a:lstStyle/>
                    <a:p>
                      <a:pPr algn="r"/>
                      <a:r>
                        <a:rPr lang="pt-BR" dirty="0" smtClean="0"/>
                        <a:t>Informações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4214810" y="2714620"/>
            <a:ext cx="4567238" cy="3124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bIns="2788920" anchor="ctr"/>
          <a:lstStyle/>
          <a:p>
            <a:pPr algn="ctr"/>
            <a:r>
              <a:rPr lang="pt-BR" sz="1800" b="1" dirty="0" smtClean="0"/>
              <a:t>Arquitetura</a:t>
            </a:r>
            <a:endParaRPr lang="pt-BR" sz="1800" b="1" dirty="0"/>
          </a:p>
        </p:txBody>
      </p:sp>
      <p:grpSp>
        <p:nvGrpSpPr>
          <p:cNvPr id="21" name="Group 28"/>
          <p:cNvGrpSpPr>
            <a:grpSpLocks/>
          </p:cNvGrpSpPr>
          <p:nvPr/>
        </p:nvGrpSpPr>
        <p:grpSpPr bwMode="auto">
          <a:xfrm>
            <a:off x="2568562" y="3089288"/>
            <a:ext cx="1997077" cy="2740023"/>
            <a:chOff x="1522" y="2183"/>
            <a:chExt cx="1258" cy="1726"/>
          </a:xfrm>
        </p:grpSpPr>
        <p:sp>
          <p:nvSpPr>
            <p:cNvPr id="22" name="Oval 23"/>
            <p:cNvSpPr>
              <a:spLocks noChangeArrowheads="1"/>
            </p:cNvSpPr>
            <p:nvPr/>
          </p:nvSpPr>
          <p:spPr bwMode="auto">
            <a:xfrm rot="21559204">
              <a:off x="1522" y="2183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Fluxo de</a:t>
              </a:r>
            </a:p>
            <a:p>
              <a:pPr algn="ctr" eaLnBrk="1" hangingPunct="1"/>
              <a:r>
                <a:rPr lang="pt-BR" sz="1500" dirty="0" smtClean="0"/>
                <a:t>Negócio</a:t>
              </a:r>
              <a:endParaRPr lang="pt-BR" sz="1500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 rot="21559801">
              <a:off x="1533" y="2768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Transações</a:t>
              </a:r>
            </a:p>
            <a:p>
              <a:pPr algn="ctr" eaLnBrk="1" hangingPunct="1"/>
              <a:r>
                <a:rPr lang="pt-BR" sz="1500" dirty="0" smtClean="0"/>
                <a:t>de Negócio</a:t>
              </a:r>
            </a:p>
          </p:txBody>
        </p:sp>
        <p:sp>
          <p:nvSpPr>
            <p:cNvPr id="24" name="Oval 19"/>
            <p:cNvSpPr>
              <a:spLocks noChangeArrowheads="1"/>
            </p:cNvSpPr>
            <p:nvPr/>
          </p:nvSpPr>
          <p:spPr bwMode="auto">
            <a:xfrm rot="21597838">
              <a:off x="1524" y="3342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Entidade</a:t>
              </a:r>
            </a:p>
            <a:p>
              <a:pPr algn="ctr" eaLnBrk="1" hangingPunct="1"/>
              <a:r>
                <a:rPr lang="pt-BR" sz="1500" dirty="0" smtClean="0"/>
                <a:t>de Negócio</a:t>
              </a:r>
            </a:p>
          </p:txBody>
        </p:sp>
      </p:grpSp>
      <p:grpSp>
        <p:nvGrpSpPr>
          <p:cNvPr id="25" name="Group 30"/>
          <p:cNvGrpSpPr>
            <a:grpSpLocks/>
          </p:cNvGrpSpPr>
          <p:nvPr/>
        </p:nvGrpSpPr>
        <p:grpSpPr bwMode="auto">
          <a:xfrm>
            <a:off x="4648200" y="3073419"/>
            <a:ext cx="1995488" cy="2755901"/>
            <a:chOff x="2928" y="2173"/>
            <a:chExt cx="1257" cy="1736"/>
          </a:xfrm>
        </p:grpSpPr>
        <p:sp>
          <p:nvSpPr>
            <p:cNvPr id="26" name="Oval 22"/>
            <p:cNvSpPr>
              <a:spLocks noChangeArrowheads="1"/>
            </p:cNvSpPr>
            <p:nvPr/>
          </p:nvSpPr>
          <p:spPr bwMode="auto">
            <a:xfrm rot="21593857">
              <a:off x="2938" y="2173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Plano de Processo</a:t>
              </a:r>
            </a:p>
            <a:p>
              <a:pPr algn="ctr" eaLnBrk="1" hangingPunct="1"/>
              <a:r>
                <a:rPr lang="pt-BR" sz="1500" dirty="0" smtClean="0"/>
                <a:t>de Sistema</a:t>
              </a:r>
            </a:p>
          </p:txBody>
        </p:sp>
        <p:sp>
          <p:nvSpPr>
            <p:cNvPr id="27" name="Oval 17"/>
            <p:cNvSpPr>
              <a:spLocks noChangeArrowheads="1"/>
            </p:cNvSpPr>
            <p:nvPr/>
          </p:nvSpPr>
          <p:spPr bwMode="auto">
            <a:xfrm rot="21559801">
              <a:off x="2928" y="2760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Especificação</a:t>
              </a:r>
            </a:p>
            <a:p>
              <a:pPr algn="ctr" eaLnBrk="1" hangingPunct="1"/>
              <a:r>
                <a:rPr lang="pt-BR" sz="1500" dirty="0" smtClean="0"/>
                <a:t>Neutra do Contrato</a:t>
              </a:r>
            </a:p>
          </p:txBody>
        </p:sp>
        <p:sp>
          <p:nvSpPr>
            <p:cNvPr id="28" name="Oval 14"/>
            <p:cNvSpPr>
              <a:spLocks noChangeArrowheads="1"/>
            </p:cNvSpPr>
            <p:nvPr/>
          </p:nvSpPr>
          <p:spPr bwMode="auto">
            <a:xfrm rot="21597838">
              <a:off x="2938" y="3342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Modelo de</a:t>
              </a:r>
            </a:p>
            <a:p>
              <a:pPr algn="ctr" eaLnBrk="1" hangingPunct="1"/>
              <a:r>
                <a:rPr lang="pt-BR" sz="1500" dirty="0" smtClean="0"/>
                <a:t>Informação</a:t>
              </a:r>
              <a:endParaRPr lang="pt-BR" sz="1500" dirty="0"/>
            </a:p>
          </p:txBody>
        </p:sp>
      </p:grpSp>
      <p:grpSp>
        <p:nvGrpSpPr>
          <p:cNvPr id="29" name="Group 29"/>
          <p:cNvGrpSpPr>
            <a:grpSpLocks/>
          </p:cNvGrpSpPr>
          <p:nvPr/>
        </p:nvGrpSpPr>
        <p:grpSpPr bwMode="auto">
          <a:xfrm>
            <a:off x="6786549" y="3073418"/>
            <a:ext cx="1995488" cy="2755901"/>
            <a:chOff x="4179" y="2173"/>
            <a:chExt cx="1257" cy="1736"/>
          </a:xfrm>
        </p:grpSpPr>
        <p:sp>
          <p:nvSpPr>
            <p:cNvPr id="30" name="Oval 24"/>
            <p:cNvSpPr>
              <a:spLocks noChangeArrowheads="1"/>
            </p:cNvSpPr>
            <p:nvPr/>
          </p:nvSpPr>
          <p:spPr bwMode="auto">
            <a:xfrm rot="21593857">
              <a:off x="4180" y="2173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Script de</a:t>
              </a:r>
            </a:p>
            <a:p>
              <a:pPr algn="ctr" eaLnBrk="1" hangingPunct="1"/>
              <a:r>
                <a:rPr lang="pt-BR" sz="1500" dirty="0" smtClean="0"/>
                <a:t> Execução</a:t>
              </a:r>
            </a:p>
          </p:txBody>
        </p:sp>
        <p:sp>
          <p:nvSpPr>
            <p:cNvPr id="31" name="Oval 20"/>
            <p:cNvSpPr>
              <a:spLocks noChangeArrowheads="1"/>
            </p:cNvSpPr>
            <p:nvPr/>
          </p:nvSpPr>
          <p:spPr bwMode="auto">
            <a:xfrm rot="21559801">
              <a:off x="4189" y="2760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Especificação</a:t>
              </a:r>
            </a:p>
            <a:p>
              <a:pPr algn="ctr" eaLnBrk="1" hangingPunct="1"/>
              <a:r>
                <a:rPr lang="pt-BR" sz="1500" dirty="0" smtClean="0"/>
                <a:t>Técnica do Contrato</a:t>
              </a:r>
            </a:p>
          </p:txBody>
        </p:sp>
        <p:sp>
          <p:nvSpPr>
            <p:cNvPr id="32" name="Oval 16"/>
            <p:cNvSpPr>
              <a:spLocks noChangeArrowheads="1"/>
            </p:cNvSpPr>
            <p:nvPr/>
          </p:nvSpPr>
          <p:spPr bwMode="auto">
            <a:xfrm rot="21597838">
              <a:off x="4179" y="3342"/>
              <a:ext cx="1247" cy="56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eaLnBrk="1" hangingPunct="1"/>
              <a:r>
                <a:rPr lang="pt-BR" sz="1500" dirty="0" smtClean="0"/>
                <a:t>Modelo</a:t>
              </a:r>
            </a:p>
            <a:p>
              <a:pPr algn="ctr" eaLnBrk="1" hangingPunct="1"/>
              <a:r>
                <a:rPr lang="pt-BR" sz="1500" dirty="0" smtClean="0"/>
                <a:t>de Dado</a:t>
              </a:r>
            </a:p>
          </p:txBody>
        </p:sp>
      </p:grpSp>
      <p:sp>
        <p:nvSpPr>
          <p:cNvPr id="33" name="Oval 26"/>
          <p:cNvSpPr>
            <a:spLocks noChangeArrowheads="1"/>
          </p:cNvSpPr>
          <p:nvPr/>
        </p:nvSpPr>
        <p:spPr bwMode="auto">
          <a:xfrm rot="1659043">
            <a:off x="879902" y="2117719"/>
            <a:ext cx="1447800" cy="4540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pt-BR" sz="2000" dirty="0" smtClean="0"/>
              <a:t>Artefatos</a:t>
            </a:r>
            <a:endParaRPr lang="pt-BR" sz="2000" dirty="0"/>
          </a:p>
        </p:txBody>
      </p:sp>
      <p:sp>
        <p:nvSpPr>
          <p:cNvPr id="34" name="Retângulo de cantos arredondados 33"/>
          <p:cNvSpPr/>
          <p:nvPr/>
        </p:nvSpPr>
        <p:spPr bwMode="auto">
          <a:xfrm>
            <a:off x="2571736" y="2857496"/>
            <a:ext cx="2000264" cy="1785950"/>
          </a:xfrm>
          <a:prstGeom prst="roundRect">
            <a:avLst/>
          </a:prstGeom>
          <a:solidFill>
            <a:srgbClr val="C9F1FF">
              <a:alpha val="74902"/>
            </a:srgb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eTOM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: enhanced Telecom Operation Map</a:t>
            </a:r>
          </a:p>
        </p:txBody>
      </p:sp>
      <p:sp>
        <p:nvSpPr>
          <p:cNvPr id="35" name="Retângulo de cantos arredondados 34"/>
          <p:cNvSpPr/>
          <p:nvPr/>
        </p:nvSpPr>
        <p:spPr bwMode="auto">
          <a:xfrm>
            <a:off x="4643438" y="2857496"/>
            <a:ext cx="2000264" cy="1785950"/>
          </a:xfrm>
          <a:prstGeom prst="roundRect">
            <a:avLst/>
          </a:prstGeom>
          <a:solidFill>
            <a:srgbClr val="C9F1FF">
              <a:alpha val="74902"/>
            </a:srgb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SIM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: Systems &amp; Information Map</a:t>
            </a:r>
            <a:endParaRPr kumimoji="0" lang="en-US" sz="20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6" name="Retângulo de cantos arredondados 35"/>
          <p:cNvSpPr/>
          <p:nvPr/>
        </p:nvSpPr>
        <p:spPr bwMode="auto">
          <a:xfrm>
            <a:off x="6715140" y="2857496"/>
            <a:ext cx="2000264" cy="1785950"/>
          </a:xfrm>
          <a:prstGeom prst="roundRect">
            <a:avLst/>
          </a:prstGeom>
          <a:solidFill>
            <a:srgbClr val="C9F1FF">
              <a:alpha val="74902"/>
            </a:srgb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Catalyst Projects</a:t>
            </a:r>
            <a:endParaRPr kumimoji="0" lang="en-US" sz="20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37" name="Retângulo de cantos arredondados 36"/>
          <p:cNvSpPr/>
          <p:nvPr/>
        </p:nvSpPr>
        <p:spPr bwMode="auto">
          <a:xfrm>
            <a:off x="2571736" y="4714884"/>
            <a:ext cx="6143668" cy="1143008"/>
          </a:xfrm>
          <a:prstGeom prst="roundRect">
            <a:avLst/>
          </a:prstGeom>
          <a:solidFill>
            <a:srgbClr val="C9F1FF">
              <a:alpha val="74902"/>
            </a:srgb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SID: Shared Information &amp; Data Model</a:t>
            </a:r>
            <a:endParaRPr kumimoji="0" lang="en-US" sz="20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Mapa de processos e entidades </a:t>
            </a:r>
            <a:r>
              <a:rPr lang="pt-BR" dirty="0" err="1" smtClean="0"/>
              <a:t>eTOM</a:t>
            </a:r>
            <a:endParaRPr lang="pt-BR" dirty="0"/>
          </a:p>
        </p:txBody>
      </p:sp>
      <p:sp>
        <p:nvSpPr>
          <p:cNvPr id="4" name="CaixaDeTexto 8"/>
          <p:cNvSpPr txBox="1">
            <a:spLocks noChangeArrowheads="1"/>
          </p:cNvSpPr>
          <p:nvPr/>
        </p:nvSpPr>
        <p:spPr bwMode="auto">
          <a:xfrm rot="-5400000">
            <a:off x="-238919" y="5441157"/>
            <a:ext cx="21637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000" i="1">
                <a:latin typeface="Arial" charset="0"/>
                <a:cs typeface="Arial" charset="0"/>
              </a:rPr>
              <a:t>Fonte: TMForum</a:t>
            </a:r>
          </a:p>
        </p:txBody>
      </p:sp>
      <p:sp>
        <p:nvSpPr>
          <p:cNvPr id="5" name="Elipse 4"/>
          <p:cNvSpPr/>
          <p:nvPr/>
        </p:nvSpPr>
        <p:spPr bwMode="auto">
          <a:xfrm>
            <a:off x="1519238" y="1247775"/>
            <a:ext cx="6272212" cy="490538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35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Clientes</a:t>
            </a:r>
          </a:p>
        </p:txBody>
      </p:sp>
      <p:sp>
        <p:nvSpPr>
          <p:cNvPr id="6" name="Elipse 5"/>
          <p:cNvSpPr/>
          <p:nvPr/>
        </p:nvSpPr>
        <p:spPr bwMode="auto">
          <a:xfrm>
            <a:off x="1512888" y="4933950"/>
            <a:ext cx="6272212" cy="490538"/>
          </a:xfrm>
          <a:prstGeom prst="ellipse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600" b="1" dirty="0">
                <a:latin typeface="Arial" pitchFamily="34" charset="0"/>
                <a:cs typeface="Arial" pitchFamily="34" charset="0"/>
              </a:rPr>
              <a:t>Fornecedores e Parceiros</a:t>
            </a:r>
          </a:p>
        </p:txBody>
      </p:sp>
      <p:sp>
        <p:nvSpPr>
          <p:cNvPr id="7" name="Retângulo 6"/>
          <p:cNvSpPr/>
          <p:nvPr/>
        </p:nvSpPr>
        <p:spPr bwMode="auto">
          <a:xfrm>
            <a:off x="1524000" y="1858963"/>
            <a:ext cx="3100388" cy="2976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lang="pt-BR" sz="1280" b="1" dirty="0">
                <a:solidFill>
                  <a:srgbClr val="000000"/>
                </a:solidFill>
                <a:latin typeface="Arial" pitchFamily="34" charset="0"/>
              </a:rPr>
              <a:t>Estratégia, </a:t>
            </a:r>
            <a:r>
              <a:rPr lang="pt-BR" sz="1280" b="1" dirty="0" err="1">
                <a:solidFill>
                  <a:srgbClr val="000000"/>
                </a:solidFill>
                <a:latin typeface="Arial" pitchFamily="34" charset="0"/>
              </a:rPr>
              <a:t>Infra-estrutura</a:t>
            </a:r>
            <a:r>
              <a:rPr lang="pt-BR" sz="1280" b="1" dirty="0">
                <a:solidFill>
                  <a:srgbClr val="000000"/>
                </a:solidFill>
                <a:latin typeface="Arial" pitchFamily="34" charset="0"/>
              </a:rPr>
              <a:t> e Produtos</a:t>
            </a:r>
            <a:endParaRPr lang="pt-BR" sz="1280" b="1" dirty="0"/>
          </a:p>
        </p:txBody>
      </p:sp>
      <p:sp>
        <p:nvSpPr>
          <p:cNvPr id="8" name="Retângulo 7"/>
          <p:cNvSpPr/>
          <p:nvPr/>
        </p:nvSpPr>
        <p:spPr bwMode="auto">
          <a:xfrm>
            <a:off x="4684713" y="1865313"/>
            <a:ext cx="3100387" cy="2976562"/>
          </a:xfrm>
          <a:prstGeom prst="rect">
            <a:avLst/>
          </a:prstGeom>
          <a:solidFill>
            <a:srgbClr val="FFCC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lang="pt-BR" sz="1400" b="1" dirty="0">
                <a:latin typeface="Arial" pitchFamily="34" charset="0"/>
                <a:cs typeface="Arial" pitchFamily="34" charset="0"/>
              </a:rPr>
              <a:t>Operações</a:t>
            </a:r>
          </a:p>
        </p:txBody>
      </p:sp>
      <p:sp>
        <p:nvSpPr>
          <p:cNvPr id="9" name="Retângulo 8"/>
          <p:cNvSpPr/>
          <p:nvPr/>
        </p:nvSpPr>
        <p:spPr bwMode="auto">
          <a:xfrm>
            <a:off x="1590675" y="2149475"/>
            <a:ext cx="6119813" cy="5953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500" dirty="0">
                <a:latin typeface="Arial" pitchFamily="34" charset="0"/>
                <a:cs typeface="Arial" pitchFamily="34" charset="0"/>
              </a:rPr>
              <a:t>Marketing, Oferta, Produtos e CRM</a:t>
            </a:r>
          </a:p>
        </p:txBody>
      </p:sp>
      <p:sp>
        <p:nvSpPr>
          <p:cNvPr id="10" name="Retângulo 9"/>
          <p:cNvSpPr/>
          <p:nvPr/>
        </p:nvSpPr>
        <p:spPr bwMode="auto">
          <a:xfrm>
            <a:off x="1584325" y="2814638"/>
            <a:ext cx="6119813" cy="5953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500" dirty="0">
                <a:latin typeface="Arial" pitchFamily="34" charset="0"/>
                <a:cs typeface="Arial" pitchFamily="34" charset="0"/>
              </a:rPr>
              <a:t>Serviços</a:t>
            </a:r>
          </a:p>
        </p:txBody>
      </p:sp>
      <p:sp>
        <p:nvSpPr>
          <p:cNvPr id="11" name="Retângulo 10"/>
          <p:cNvSpPr/>
          <p:nvPr/>
        </p:nvSpPr>
        <p:spPr bwMode="auto">
          <a:xfrm>
            <a:off x="1584325" y="3487738"/>
            <a:ext cx="6119813" cy="5937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500" dirty="0">
                <a:latin typeface="Arial" pitchFamily="34" charset="0"/>
                <a:cs typeface="Arial" pitchFamily="34" charset="0"/>
              </a:rPr>
              <a:t>Recursos (Software, Hardware e Redes)</a:t>
            </a:r>
          </a:p>
        </p:txBody>
      </p:sp>
      <p:sp>
        <p:nvSpPr>
          <p:cNvPr id="12" name="Retângulo 11"/>
          <p:cNvSpPr/>
          <p:nvPr/>
        </p:nvSpPr>
        <p:spPr bwMode="auto">
          <a:xfrm>
            <a:off x="1584325" y="4159250"/>
            <a:ext cx="6119813" cy="5937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500" dirty="0">
                <a:latin typeface="Arial" pitchFamily="34" charset="0"/>
                <a:cs typeface="Arial" pitchFamily="34" charset="0"/>
              </a:rPr>
              <a:t>Fornecedores e Parceiros</a:t>
            </a:r>
          </a:p>
        </p:txBody>
      </p:sp>
      <p:sp>
        <p:nvSpPr>
          <p:cNvPr id="13" name="Retângulo 12"/>
          <p:cNvSpPr/>
          <p:nvPr/>
        </p:nvSpPr>
        <p:spPr bwMode="auto">
          <a:xfrm>
            <a:off x="1538288" y="5526088"/>
            <a:ext cx="6265862" cy="5937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r>
              <a:rPr lang="pt-BR" sz="1500" b="1" dirty="0">
                <a:latin typeface="Arial" pitchFamily="34" charset="0"/>
                <a:cs typeface="Arial" pitchFamily="34" charset="0"/>
              </a:rPr>
              <a:t>Gerência Empresarial</a:t>
            </a:r>
          </a:p>
        </p:txBody>
      </p:sp>
      <p:sp>
        <p:nvSpPr>
          <p:cNvPr id="14" name="Elipse 13"/>
          <p:cNvSpPr/>
          <p:nvPr/>
        </p:nvSpPr>
        <p:spPr bwMode="auto">
          <a:xfrm>
            <a:off x="1519238" y="6221413"/>
            <a:ext cx="1958975" cy="49053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500" b="1" dirty="0">
                <a:latin typeface="Arial" pitchFamily="34" charset="0"/>
                <a:cs typeface="Arial" pitchFamily="34" charset="0"/>
              </a:rPr>
              <a:t>Acionistas</a:t>
            </a:r>
          </a:p>
        </p:txBody>
      </p:sp>
      <p:sp>
        <p:nvSpPr>
          <p:cNvPr id="15" name="Elipse 14"/>
          <p:cNvSpPr/>
          <p:nvPr/>
        </p:nvSpPr>
        <p:spPr bwMode="auto">
          <a:xfrm>
            <a:off x="3646488" y="6229350"/>
            <a:ext cx="1958975" cy="488950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500" b="1" dirty="0">
                <a:latin typeface="Arial" pitchFamily="34" charset="0"/>
                <a:cs typeface="Arial" pitchFamily="34" charset="0"/>
              </a:rPr>
              <a:t>Empregados</a:t>
            </a:r>
          </a:p>
        </p:txBody>
      </p:sp>
      <p:sp>
        <p:nvSpPr>
          <p:cNvPr id="16" name="Elipse 15"/>
          <p:cNvSpPr/>
          <p:nvPr/>
        </p:nvSpPr>
        <p:spPr bwMode="auto">
          <a:xfrm>
            <a:off x="5780088" y="6229350"/>
            <a:ext cx="1958975" cy="4889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500" b="1" dirty="0">
                <a:latin typeface="Arial" pitchFamily="34" charset="0"/>
                <a:cs typeface="Arial" pitchFamily="34" charset="0"/>
              </a:rPr>
              <a:t>Usuários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 do ITIL</a:t>
            </a:r>
            <a:endParaRPr lang="pt-BR" dirty="0"/>
          </a:p>
        </p:txBody>
      </p:sp>
      <p:pic>
        <p:nvPicPr>
          <p:cNvPr id="49154" name="Picture 2" descr="f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921349"/>
            <a:ext cx="8229600" cy="233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 do ITIL 3</a:t>
            </a:r>
            <a:endParaRPr lang="pt-BR" dirty="0"/>
          </a:p>
        </p:txBody>
      </p:sp>
      <p:pic>
        <p:nvPicPr>
          <p:cNvPr id="50178" name="Imagem 1" descr="itil3_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48271" y="1774825"/>
            <a:ext cx="4647458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cubo do COBIT</a:t>
            </a:r>
            <a:endParaRPr lang="pt-BR" dirty="0"/>
          </a:p>
        </p:txBody>
      </p:sp>
      <p:pic>
        <p:nvPicPr>
          <p:cNvPr id="4" name="Espaço Reservado para Conteúdo 3" descr="f1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14154" y="1815782"/>
            <a:ext cx="5315692" cy="4544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3100</TotalTime>
  <Words>750</Words>
  <Application>Microsoft Office PowerPoint</Application>
  <PresentationFormat>Apresentação na tela (4:3)</PresentationFormat>
  <Paragraphs>238</Paragraphs>
  <Slides>28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Módulo</vt:lpstr>
      <vt:lpstr>Complementariedade eTOM e ITIL Através de Um Estudo de Caso</vt:lpstr>
      <vt:lpstr>Agenda</vt:lpstr>
      <vt:lpstr>Por que processos e frameworks?</vt:lpstr>
      <vt:lpstr>Infraestrutura do NGOSS</vt:lpstr>
      <vt:lpstr>Componentes do NGOSS</vt:lpstr>
      <vt:lpstr>Mapa de processos e entidades eTOM</vt:lpstr>
      <vt:lpstr>Histórico do ITIL</vt:lpstr>
      <vt:lpstr>Estrutura do ITIL 3</vt:lpstr>
      <vt:lpstr>O cubo do COBIT</vt:lpstr>
      <vt:lpstr>O ciclo DMAIC do Seis Sigma</vt:lpstr>
      <vt:lpstr>Agenda</vt:lpstr>
      <vt:lpstr>Apostas da Empresa X no programa</vt:lpstr>
      <vt:lpstr>Mapeamento de similaridades entre eTOM e ITIL</vt:lpstr>
      <vt:lpstr>Cobertura de Atividades eTOM e ITIL</vt:lpstr>
      <vt:lpstr>Convergência eTOM e ITIL</vt:lpstr>
      <vt:lpstr>Recomendações da Consultoria</vt:lpstr>
      <vt:lpstr>Estruturação de Processos eTOM e ITIL</vt:lpstr>
      <vt:lpstr>Agenda</vt:lpstr>
      <vt:lpstr>Impacto do ITIL no framework eTOM da Empresa X</vt:lpstr>
      <vt:lpstr>Integração do eTOM com o ITIL</vt:lpstr>
      <vt:lpstr>Detalhes eTOM e ITIL de uma transação de Incidente</vt:lpstr>
      <vt:lpstr>Agenda</vt:lpstr>
      <vt:lpstr>Conclusões</vt:lpstr>
      <vt:lpstr>Contribuições do artigo</vt:lpstr>
      <vt:lpstr>Referências</vt:lpstr>
      <vt:lpstr>Referências</vt:lpstr>
      <vt:lpstr>Referências</vt:lpstr>
      <vt:lpstr>Complementariedade eTOM e ITIL Através de Um Estudo de Caso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 AURELIO RIBEIRO MOREIRA</cp:lastModifiedBy>
  <cp:revision>277</cp:revision>
  <dcterms:created xsi:type="dcterms:W3CDTF">2008-05-19T15:53:37Z</dcterms:created>
  <dcterms:modified xsi:type="dcterms:W3CDTF">2010-11-18T15:37:34Z</dcterms:modified>
</cp:coreProperties>
</file>